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9"/>
  </p:notesMasterIdLst>
  <p:sldIdLst>
    <p:sldId id="256" r:id="rId2"/>
    <p:sldId id="292" r:id="rId3"/>
    <p:sldId id="293" r:id="rId4"/>
    <p:sldId id="294" r:id="rId5"/>
    <p:sldId id="295" r:id="rId6"/>
    <p:sldId id="296" r:id="rId7"/>
    <p:sldId id="297" r:id="rId8"/>
    <p:sldId id="299" r:id="rId9"/>
    <p:sldId id="298" r:id="rId10"/>
    <p:sldId id="300" r:id="rId11"/>
    <p:sldId id="302" r:id="rId12"/>
    <p:sldId id="301" r:id="rId13"/>
    <p:sldId id="303" r:id="rId14"/>
    <p:sldId id="304" r:id="rId15"/>
    <p:sldId id="305" r:id="rId16"/>
    <p:sldId id="306" r:id="rId17"/>
    <p:sldId id="307" r:id="rId18"/>
    <p:sldId id="311" r:id="rId19"/>
    <p:sldId id="309" r:id="rId20"/>
    <p:sldId id="312" r:id="rId21"/>
    <p:sldId id="314" r:id="rId22"/>
    <p:sldId id="315" r:id="rId23"/>
    <p:sldId id="316" r:id="rId24"/>
    <p:sldId id="317" r:id="rId25"/>
    <p:sldId id="318" r:id="rId26"/>
    <p:sldId id="320" r:id="rId27"/>
    <p:sldId id="319" r:id="rId28"/>
    <p:sldId id="321" r:id="rId29"/>
    <p:sldId id="322" r:id="rId30"/>
    <p:sldId id="323" r:id="rId31"/>
    <p:sldId id="324" r:id="rId32"/>
    <p:sldId id="325" r:id="rId33"/>
    <p:sldId id="326" r:id="rId34"/>
    <p:sldId id="327" r:id="rId35"/>
    <p:sldId id="328" r:id="rId36"/>
    <p:sldId id="330" r:id="rId37"/>
    <p:sldId id="331" r:id="rId38"/>
    <p:sldId id="332" r:id="rId39"/>
    <p:sldId id="333" r:id="rId40"/>
    <p:sldId id="335" r:id="rId41"/>
    <p:sldId id="336" r:id="rId42"/>
    <p:sldId id="337" r:id="rId43"/>
    <p:sldId id="338" r:id="rId44"/>
    <p:sldId id="339" r:id="rId45"/>
    <p:sldId id="340" r:id="rId46"/>
    <p:sldId id="341" r:id="rId47"/>
    <p:sldId id="342" r:id="rId48"/>
    <p:sldId id="343" r:id="rId49"/>
    <p:sldId id="344" r:id="rId50"/>
    <p:sldId id="345" r:id="rId51"/>
    <p:sldId id="346" r:id="rId52"/>
    <p:sldId id="347" r:id="rId53"/>
    <p:sldId id="348" r:id="rId54"/>
    <p:sldId id="349" r:id="rId55"/>
    <p:sldId id="350" r:id="rId56"/>
    <p:sldId id="351" r:id="rId57"/>
    <p:sldId id="352" r:id="rId58"/>
    <p:sldId id="353" r:id="rId59"/>
    <p:sldId id="354" r:id="rId60"/>
    <p:sldId id="355" r:id="rId61"/>
    <p:sldId id="356" r:id="rId62"/>
    <p:sldId id="357" r:id="rId63"/>
    <p:sldId id="358" r:id="rId64"/>
    <p:sldId id="359" r:id="rId65"/>
    <p:sldId id="360" r:id="rId66"/>
    <p:sldId id="363" r:id="rId67"/>
    <p:sldId id="291" r:id="rId68"/>
  </p:sldIdLst>
  <p:sldSz cx="9144000" cy="6858000" type="screen4x3"/>
  <p:notesSz cx="6858000" cy="9144000"/>
  <p:custDataLst>
    <p:tags r:id="rId7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1E2A7-9539-4F80-BE17-49F3DD8C7895}" type="datetimeFigureOut">
              <a:rPr lang="en-US" smtClean="0"/>
              <a:pPr/>
              <a:t>2/23/2009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6B0FF1-E994-4723-B2A9-074B9F235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B0FF1-E994-4723-B2A9-074B9F2355A2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Mention that this is a compact representation, implications for computing 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B0FF1-E994-4723-B2A9-074B9F2355A2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 equilibrium, unless at least half</a:t>
            </a:r>
            <a:r>
              <a:rPr lang="en-US" baseline="0" dirty="0" smtClean="0"/>
              <a:t> neighbors of each node is a conformist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B0FF1-E994-4723-B2A9-074B9F2355A2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Answered</a:t>
            </a:r>
            <a:r>
              <a:rPr lang="en-US" baseline="0" dirty="0" smtClean="0"/>
              <a:t> in readings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B0FF1-E994-4723-B2A9-074B9F2355A2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Mention q&lt;1/2 is when A is better than 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B0FF1-E994-4723-B2A9-074B9F2355A2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Mention behavior A must be much better than 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B0FF1-E994-4723-B2A9-074B9F2355A2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448215C-9039-4040-B88D-DD5951F697B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2/23/2009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2/23/2009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2/23/2009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2/23/2009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2/23/2009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2/23/2009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orbel" pitchFamily="34" charset="0"/>
              </a:defRPr>
            </a:lvl1pPr>
          </a:lstStyle>
          <a:p>
            <a:fld id="{D41A5CEF-AB5C-4456-B1A4-A37F8E7619CE}" type="datetimeFigureOut">
              <a:rPr lang="en-US" smtClean="0"/>
              <a:pPr/>
              <a:t>2/23/2009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orbe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orbel" pitchFamily="34" charset="0"/>
              </a:defRPr>
            </a:lvl1pPr>
          </a:lstStyle>
          <a:p>
            <a:fld id="{45826674-C032-4B97-9FD9-E11A683D18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orbel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rbel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rbel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rbel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Algorithmic and Economic Aspects of Networks</a:t>
            </a:r>
            <a:endParaRPr lang="en-US" dirty="0">
              <a:latin typeface="Corbe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Nicole Immorlica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Bi-Matrix Games</a:t>
            </a: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l-NL" dirty="0"/>
              <a:t>Two players, </a:t>
            </a:r>
            <a:r>
              <a:rPr lang="nl-NL" dirty="0">
                <a:solidFill>
                  <a:schemeClr val="accent1"/>
                </a:solidFill>
              </a:rPr>
              <a:t>Row</a:t>
            </a:r>
            <a:r>
              <a:rPr lang="nl-NL" dirty="0"/>
              <a:t> and </a:t>
            </a:r>
            <a:r>
              <a:rPr lang="nl-NL" dirty="0">
                <a:solidFill>
                  <a:schemeClr val="accent1"/>
                </a:solidFill>
              </a:rPr>
              <a:t>Column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	- Row </a:t>
            </a:r>
            <a:r>
              <a:rPr lang="nl-NL" dirty="0"/>
              <a:t>has m </a:t>
            </a:r>
            <a:r>
              <a:rPr lang="nl-NL" dirty="0" smtClean="0"/>
              <a:t>strategies</a:t>
            </a:r>
          </a:p>
          <a:p>
            <a:pPr>
              <a:buNone/>
            </a:pPr>
            <a:r>
              <a:rPr lang="nl-NL" dirty="0" smtClean="0"/>
              <a:t>	- Column </a:t>
            </a:r>
            <a:r>
              <a:rPr lang="nl-NL" dirty="0"/>
              <a:t>has n </a:t>
            </a:r>
            <a:r>
              <a:rPr lang="nl-NL" dirty="0" smtClean="0"/>
              <a:t>strategies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Bi-Matrix Games</a:t>
            </a: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l-NL" dirty="0" smtClean="0"/>
              <a:t>Payoffs </a:t>
            </a:r>
            <a:r>
              <a:rPr lang="nl-NL" dirty="0"/>
              <a:t>represented </a:t>
            </a:r>
            <a:r>
              <a:rPr lang="nl-NL" dirty="0" smtClean="0"/>
              <a:t>by an </a:t>
            </a:r>
            <a:r>
              <a:rPr lang="nl-NL" dirty="0"/>
              <a:t>(m x n) </a:t>
            </a:r>
            <a:r>
              <a:rPr lang="nl-NL" dirty="0">
                <a:solidFill>
                  <a:schemeClr val="accent1"/>
                </a:solidFill>
              </a:rPr>
              <a:t>matrix A</a:t>
            </a:r>
            <a:r>
              <a:rPr lang="nl-NL" dirty="0"/>
              <a:t> whose entries are pairs of numbers (x, y</a:t>
            </a:r>
            <a:r>
              <a:rPr lang="nl-NL" dirty="0" smtClean="0"/>
              <a:t>)</a:t>
            </a:r>
          </a:p>
          <a:p>
            <a:pPr>
              <a:buNone/>
            </a:pPr>
            <a:endParaRPr lang="nl-NL" dirty="0"/>
          </a:p>
          <a:p>
            <a:pPr>
              <a:buNone/>
            </a:pPr>
            <a:r>
              <a:rPr lang="nl-NL" dirty="0" smtClean="0"/>
              <a:t>	</a:t>
            </a:r>
            <a:r>
              <a:rPr lang="nl-NL" dirty="0" smtClean="0">
                <a:solidFill>
                  <a:schemeClr val="accent1"/>
                </a:solidFill>
              </a:rPr>
              <a:t>A</a:t>
            </a:r>
            <a:r>
              <a:rPr lang="nl-NL" baseline="-25000" dirty="0" smtClean="0">
                <a:solidFill>
                  <a:schemeClr val="accent1"/>
                </a:solidFill>
              </a:rPr>
              <a:t>ij</a:t>
            </a:r>
            <a:r>
              <a:rPr lang="nl-NL" dirty="0" smtClean="0">
                <a:solidFill>
                  <a:schemeClr val="accent1"/>
                </a:solidFill>
              </a:rPr>
              <a:t> </a:t>
            </a:r>
            <a:r>
              <a:rPr lang="nl-NL" dirty="0">
                <a:solidFill>
                  <a:schemeClr val="accent1"/>
                </a:solidFill>
              </a:rPr>
              <a:t>= (x, y) </a:t>
            </a:r>
            <a:r>
              <a:rPr lang="nl-NL" dirty="0"/>
              <a:t>means </a:t>
            </a:r>
            <a:r>
              <a:rPr lang="nl-NL" dirty="0" smtClean="0"/>
              <a:t>Row earns x and Column earns y when Row plays i and Column plays j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Bi-Matrix Games</a:t>
            </a: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nl-NL" dirty="0">
                <a:solidFill>
                  <a:schemeClr val="accent1"/>
                </a:solidFill>
              </a:rPr>
              <a:t>Example</a:t>
            </a:r>
            <a:r>
              <a:rPr lang="nl-NL" dirty="0"/>
              <a:t>: Prisoners’ Dilemma</a:t>
            </a:r>
            <a:endParaRPr lang="en-US" dirty="0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3200400" y="3276600"/>
            <a:ext cx="3200400" cy="2286000"/>
            <a:chOff x="1872" y="1968"/>
            <a:chExt cx="2016" cy="1440"/>
          </a:xfrm>
          <a:solidFill>
            <a:schemeClr val="bg2"/>
          </a:solidFill>
        </p:grpSpPr>
        <p:sp>
          <p:nvSpPr>
            <p:cNvPr id="17419" name="Rectangle 11"/>
            <p:cNvSpPr>
              <a:spLocks noChangeArrowheads="1"/>
            </p:cNvSpPr>
            <p:nvPr/>
          </p:nvSpPr>
          <p:spPr bwMode="auto">
            <a:xfrm>
              <a:off x="1872" y="1968"/>
              <a:ext cx="1008" cy="7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nl-NL" sz="3200" dirty="0" smtClean="0"/>
                <a:t>(-1, -1)</a:t>
              </a:r>
              <a:endParaRPr lang="en-US" sz="3200" dirty="0"/>
            </a:p>
          </p:txBody>
        </p:sp>
        <p:sp>
          <p:nvSpPr>
            <p:cNvPr id="17420" name="Rectangle 12"/>
            <p:cNvSpPr>
              <a:spLocks noChangeArrowheads="1"/>
            </p:cNvSpPr>
            <p:nvPr/>
          </p:nvSpPr>
          <p:spPr bwMode="auto">
            <a:xfrm>
              <a:off x="2880" y="1968"/>
              <a:ext cx="1008" cy="7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nl-NL" sz="3200" dirty="0" smtClean="0"/>
                <a:t>(-3, 0)</a:t>
              </a:r>
              <a:endParaRPr lang="en-US" sz="3200" dirty="0"/>
            </a:p>
          </p:txBody>
        </p:sp>
        <p:sp>
          <p:nvSpPr>
            <p:cNvPr id="17421" name="Rectangle 13"/>
            <p:cNvSpPr>
              <a:spLocks noChangeArrowheads="1"/>
            </p:cNvSpPr>
            <p:nvPr/>
          </p:nvSpPr>
          <p:spPr bwMode="auto">
            <a:xfrm>
              <a:off x="1872" y="2688"/>
              <a:ext cx="1008" cy="7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nl-NL" sz="3200" dirty="0" smtClean="0"/>
                <a:t>(0, -3)</a:t>
              </a:r>
              <a:endParaRPr lang="en-US" sz="3200" dirty="0"/>
            </a:p>
          </p:txBody>
        </p:sp>
        <p:sp>
          <p:nvSpPr>
            <p:cNvPr id="17422" name="Rectangle 14"/>
            <p:cNvSpPr>
              <a:spLocks noChangeArrowheads="1"/>
            </p:cNvSpPr>
            <p:nvPr/>
          </p:nvSpPr>
          <p:spPr bwMode="auto">
            <a:xfrm>
              <a:off x="2880" y="2688"/>
              <a:ext cx="1008" cy="7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nl-NL" sz="3200" dirty="0" smtClean="0"/>
                <a:t>(-2, -2)</a:t>
              </a:r>
              <a:endParaRPr lang="en-US" sz="3200" dirty="0"/>
            </a:p>
          </p:txBody>
        </p:sp>
      </p:grp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3276600" y="25146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400"/>
              <a:t>Deny</a:t>
            </a:r>
            <a:endParaRPr lang="en-US" sz="2400"/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4876800" y="25146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400"/>
              <a:t>Confess</a:t>
            </a:r>
            <a:endParaRPr lang="en-US" sz="2400"/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1676400" y="48006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400"/>
              <a:t>Confess</a:t>
            </a:r>
            <a:endParaRPr lang="en-US" sz="2400"/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1676400" y="36576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400"/>
              <a:t>Deny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Game Theory</a:t>
            </a: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nl-NL"/>
          </a:p>
          <a:p>
            <a:pPr>
              <a:buFont typeface="Wingdings" pitchFamily="2" charset="2"/>
              <a:buNone/>
            </a:pPr>
            <a:endParaRPr lang="nl-NL"/>
          </a:p>
          <a:p>
            <a:pPr algn="ctr">
              <a:buFont typeface="Wingdings" pitchFamily="2" charset="2"/>
              <a:buNone/>
            </a:pPr>
            <a:r>
              <a:rPr lang="nl-NL"/>
              <a:t>Given a game, can we predict </a:t>
            </a:r>
          </a:p>
          <a:p>
            <a:pPr algn="ctr">
              <a:buFont typeface="Wingdings" pitchFamily="2" charset="2"/>
              <a:buNone/>
            </a:pPr>
            <a:r>
              <a:rPr lang="nl-NL"/>
              <a:t>which strategies the players will play?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15"/>
          <p:cNvGrpSpPr>
            <a:grpSpLocks/>
          </p:cNvGrpSpPr>
          <p:nvPr/>
        </p:nvGrpSpPr>
        <p:grpSpPr bwMode="auto">
          <a:xfrm>
            <a:off x="3200400" y="3276600"/>
            <a:ext cx="3200400" cy="2286000"/>
            <a:chOff x="1872" y="1968"/>
            <a:chExt cx="2016" cy="1440"/>
          </a:xfrm>
          <a:solidFill>
            <a:schemeClr val="bg2"/>
          </a:solidFill>
        </p:grpSpPr>
        <p:sp>
          <p:nvSpPr>
            <p:cNvPr id="22" name="Rectangle 11"/>
            <p:cNvSpPr>
              <a:spLocks noChangeArrowheads="1"/>
            </p:cNvSpPr>
            <p:nvPr/>
          </p:nvSpPr>
          <p:spPr bwMode="auto">
            <a:xfrm>
              <a:off x="1872" y="1968"/>
              <a:ext cx="1008" cy="7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nl-NL" sz="3200" dirty="0" smtClean="0"/>
                <a:t>(-1, -1)</a:t>
              </a:r>
              <a:endParaRPr lang="en-US" sz="3200" dirty="0"/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2880" y="1968"/>
              <a:ext cx="1008" cy="7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nl-NL" sz="3200" dirty="0" smtClean="0"/>
                <a:t>(-3, 0)</a:t>
              </a:r>
              <a:endParaRPr lang="en-US" sz="3200" dirty="0"/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1872" y="2688"/>
              <a:ext cx="1008" cy="7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nl-NL" sz="3200" dirty="0" smtClean="0"/>
                <a:t>(0, -3)</a:t>
              </a:r>
              <a:endParaRPr lang="en-US" sz="3200" dirty="0"/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2880" y="2688"/>
              <a:ext cx="1008" cy="7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nl-NL" sz="3200" dirty="0" smtClean="0"/>
                <a:t>(-2, -2)</a:t>
              </a:r>
              <a:endParaRPr lang="en-US" sz="3200" dirty="0"/>
            </a:p>
          </p:txBody>
        </p:sp>
      </p:grp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Predicting Game Play</a:t>
            </a: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nl-NL" dirty="0">
                <a:solidFill>
                  <a:schemeClr val="accent1"/>
                </a:solidFill>
              </a:rPr>
              <a:t>Example</a:t>
            </a:r>
            <a:r>
              <a:rPr lang="nl-NL" dirty="0"/>
              <a:t>: Prisoners’ Dilemma</a:t>
            </a:r>
            <a:endParaRPr lang="en-US" dirty="0"/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3429000" y="26670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400"/>
              <a:t>Deny</a:t>
            </a:r>
            <a:endParaRPr lang="en-US" sz="2400"/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5029200" y="26670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400"/>
              <a:t>Confess</a:t>
            </a:r>
            <a:endParaRPr lang="en-US" sz="2400"/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1828800" y="49530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400"/>
              <a:t>Confess</a:t>
            </a:r>
            <a:endParaRPr lang="en-US" sz="2400"/>
          </a:p>
        </p:txBody>
      </p: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1828800" y="38100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400"/>
              <a:t>Deny</a:t>
            </a:r>
            <a:endParaRPr lang="en-US" sz="2400"/>
          </a:p>
        </p:txBody>
      </p:sp>
      <p:sp>
        <p:nvSpPr>
          <p:cNvPr id="18455" name="AutoShape 23"/>
          <p:cNvSpPr>
            <a:spLocks noChangeArrowheads="1"/>
          </p:cNvSpPr>
          <p:nvPr/>
        </p:nvSpPr>
        <p:spPr bwMode="auto">
          <a:xfrm>
            <a:off x="762000" y="3810000"/>
            <a:ext cx="914400" cy="4572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56" name="Oval 24"/>
          <p:cNvSpPr>
            <a:spLocks noChangeArrowheads="1"/>
          </p:cNvSpPr>
          <p:nvPr/>
        </p:nvSpPr>
        <p:spPr bwMode="auto">
          <a:xfrm>
            <a:off x="4038600" y="3505200"/>
            <a:ext cx="609600" cy="685800"/>
          </a:xfrm>
          <a:prstGeom prst="ellips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57" name="Oval 25"/>
          <p:cNvSpPr>
            <a:spLocks noChangeArrowheads="1"/>
          </p:cNvSpPr>
          <p:nvPr/>
        </p:nvSpPr>
        <p:spPr bwMode="auto">
          <a:xfrm>
            <a:off x="5638800" y="3505200"/>
            <a:ext cx="609600" cy="685800"/>
          </a:xfrm>
          <a:prstGeom prst="ellips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58" name="Oval 26"/>
          <p:cNvSpPr>
            <a:spLocks noChangeArrowheads="1"/>
          </p:cNvSpPr>
          <p:nvPr/>
        </p:nvSpPr>
        <p:spPr bwMode="auto">
          <a:xfrm>
            <a:off x="5105400" y="2590800"/>
            <a:ext cx="1219200" cy="609600"/>
          </a:xfrm>
          <a:prstGeom prst="ellips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60" name="AutoShape 28"/>
          <p:cNvSpPr>
            <a:spLocks noChangeArrowheads="1"/>
          </p:cNvSpPr>
          <p:nvPr/>
        </p:nvSpPr>
        <p:spPr bwMode="auto">
          <a:xfrm>
            <a:off x="762000" y="4953000"/>
            <a:ext cx="914400" cy="4572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61" name="Oval 29"/>
          <p:cNvSpPr>
            <a:spLocks noChangeArrowheads="1"/>
          </p:cNvSpPr>
          <p:nvPr/>
        </p:nvSpPr>
        <p:spPr bwMode="auto">
          <a:xfrm>
            <a:off x="3962400" y="4648200"/>
            <a:ext cx="609600" cy="685800"/>
          </a:xfrm>
          <a:prstGeom prst="ellips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62" name="Oval 30"/>
          <p:cNvSpPr>
            <a:spLocks noChangeArrowheads="1"/>
          </p:cNvSpPr>
          <p:nvPr/>
        </p:nvSpPr>
        <p:spPr bwMode="auto">
          <a:xfrm>
            <a:off x="5638800" y="4648200"/>
            <a:ext cx="609600" cy="685800"/>
          </a:xfrm>
          <a:prstGeom prst="ellips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64" name="Oval 32"/>
          <p:cNvSpPr>
            <a:spLocks noChangeArrowheads="1"/>
          </p:cNvSpPr>
          <p:nvPr/>
        </p:nvSpPr>
        <p:spPr bwMode="auto">
          <a:xfrm>
            <a:off x="1905000" y="4876800"/>
            <a:ext cx="1219200" cy="609600"/>
          </a:xfrm>
          <a:prstGeom prst="ellips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5" grpId="0" animBg="1"/>
      <p:bldP spid="18455" grpId="1" animBg="1"/>
      <p:bldP spid="18456" grpId="0" animBg="1"/>
      <p:bldP spid="18456" grpId="1" animBg="1"/>
      <p:bldP spid="18457" grpId="0" animBg="1"/>
      <p:bldP spid="18457" grpId="1" animBg="1"/>
      <p:bldP spid="18458" grpId="0" animBg="1"/>
      <p:bldP spid="18458" grpId="1" animBg="1"/>
      <p:bldP spid="18458" grpId="2" animBg="1"/>
      <p:bldP spid="18460" grpId="0" animBg="1"/>
      <p:bldP spid="18460" grpId="1" animBg="1"/>
      <p:bldP spid="18461" grpId="0" animBg="1"/>
      <p:bldP spid="18461" grpId="1" animBg="1"/>
      <p:bldP spid="18462" grpId="0" animBg="1"/>
      <p:bldP spid="18462" grpId="1" animBg="1"/>
      <p:bldP spid="1846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Dominant Strategies</a:t>
            </a: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	In </a:t>
            </a:r>
            <a:r>
              <a:rPr lang="nl-NL" dirty="0"/>
              <a:t>Prisoner’s Dilemma, </a:t>
            </a:r>
            <a:r>
              <a:rPr lang="nl-NL" dirty="0" smtClean="0"/>
              <a:t>best </a:t>
            </a:r>
            <a:r>
              <a:rPr lang="nl-NL" dirty="0"/>
              <a:t>strategy </a:t>
            </a:r>
            <a:r>
              <a:rPr lang="nl-NL" dirty="0" smtClean="0"/>
              <a:t>is </a:t>
            </a:r>
            <a:r>
              <a:rPr lang="nl-NL" dirty="0"/>
              <a:t>to confess </a:t>
            </a:r>
            <a:r>
              <a:rPr lang="nl-NL" i="1" dirty="0"/>
              <a:t>no matter what the other player does</a:t>
            </a:r>
          </a:p>
          <a:p>
            <a:pPr>
              <a:buNone/>
            </a:pPr>
            <a:endParaRPr lang="nl-NL" dirty="0" smtClean="0"/>
          </a:p>
          <a:p>
            <a:pPr algn="ctr">
              <a:buNone/>
            </a:pPr>
            <a:r>
              <a:rPr lang="nl-NL" dirty="0" smtClean="0"/>
              <a:t>This </a:t>
            </a:r>
            <a:r>
              <a:rPr lang="nl-NL" dirty="0"/>
              <a:t>is </a:t>
            </a:r>
            <a:r>
              <a:rPr lang="nl-NL" dirty="0" smtClean="0"/>
              <a:t>a </a:t>
            </a:r>
            <a:r>
              <a:rPr lang="nl-NL" dirty="0">
                <a:solidFill>
                  <a:schemeClr val="accent1"/>
                </a:solidFill>
              </a:rPr>
              <a:t>dominant strategy </a:t>
            </a:r>
            <a:r>
              <a:rPr lang="nl-NL" dirty="0" smtClean="0">
                <a:solidFill>
                  <a:schemeClr val="accent1"/>
                </a:solidFill>
              </a:rPr>
              <a:t>equilibrium</a:t>
            </a:r>
            <a:r>
              <a:rPr lang="nl-NL" dirty="0" smtClean="0"/>
              <a:t>.</a:t>
            </a:r>
          </a:p>
          <a:p>
            <a:pPr algn="ctr">
              <a:buNone/>
            </a:pPr>
            <a:endParaRPr lang="nl-NL" dirty="0" smtClean="0"/>
          </a:p>
          <a:p>
            <a:pPr algn="ctr">
              <a:buNone/>
            </a:pPr>
            <a:r>
              <a:rPr lang="nl-NL" dirty="0" smtClean="0"/>
              <a:t>(there is a single best response to all possible sets of actions of your opponent(s))</a:t>
            </a:r>
            <a:endParaRPr lang="nl-NL" dirty="0"/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Dominant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Dominant strategy equilibria don’t always exist.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chemeClr val="accent1"/>
                </a:solidFill>
              </a:rPr>
              <a:t>Median Game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en-US" dirty="0" smtClean="0"/>
              <a:t>		- if everyone chooses 90, best choice = 60 </a:t>
            </a:r>
          </a:p>
          <a:p>
            <a:pPr>
              <a:buNone/>
            </a:pPr>
            <a:r>
              <a:rPr lang="en-US" dirty="0" smtClean="0"/>
              <a:t>		- if everyone cho0ses 60, best choice = 40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Pure Nash Equilibria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Q</a:t>
            </a:r>
            <a:r>
              <a:rPr lang="en-US" dirty="0" smtClean="0"/>
              <a:t>. How should one play the median game?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A</a:t>
            </a:r>
            <a:r>
              <a:rPr lang="en-US" dirty="0" smtClean="0"/>
              <a:t>. Only strategy profile in which everyone is playing a best response is the all-ones profile.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This is a </a:t>
            </a:r>
            <a:r>
              <a:rPr lang="en-US" dirty="0" smtClean="0">
                <a:solidFill>
                  <a:schemeClr val="accent1"/>
                </a:solidFill>
              </a:rPr>
              <a:t>pure Nash equilibrium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smtClean="0"/>
              <a:t>(everyone simultaneously plays a best response to actions of opponent(s))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Pure Nash Equilibria</a:t>
            </a: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r>
              <a:rPr lang="nl-NL" i="1" dirty="0" smtClean="0">
                <a:solidFill>
                  <a:schemeClr val="tx2"/>
                </a:solidFill>
              </a:rPr>
              <a:t>Pure Nash equilibria aren’t always unique.</a:t>
            </a:r>
          </a:p>
          <a:p>
            <a:pPr>
              <a:buNone/>
            </a:pPr>
            <a:endParaRPr lang="nl-NL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nl-NL" dirty="0" smtClean="0">
                <a:solidFill>
                  <a:schemeClr val="accent1"/>
                </a:solidFill>
              </a:rPr>
              <a:t>Example</a:t>
            </a:r>
            <a:r>
              <a:rPr lang="nl-NL" dirty="0"/>
              <a:t>: </a:t>
            </a:r>
            <a:r>
              <a:rPr lang="nl-NL" dirty="0" smtClean="0"/>
              <a:t>Coordination game</a:t>
            </a:r>
            <a:endParaRPr lang="en-US" dirty="0"/>
          </a:p>
        </p:txBody>
      </p:sp>
      <p:grpSp>
        <p:nvGrpSpPr>
          <p:cNvPr id="13" name="Group 4"/>
          <p:cNvGrpSpPr>
            <a:grpSpLocks/>
          </p:cNvGrpSpPr>
          <p:nvPr/>
        </p:nvGrpSpPr>
        <p:grpSpPr bwMode="auto">
          <a:xfrm>
            <a:off x="3352800" y="4191000"/>
            <a:ext cx="2971800" cy="1981200"/>
            <a:chOff x="1872" y="1968"/>
            <a:chExt cx="2016" cy="1440"/>
          </a:xfrm>
          <a:solidFill>
            <a:schemeClr val="bg2"/>
          </a:solidFill>
        </p:grpSpPr>
        <p:sp>
          <p:nvSpPr>
            <p:cNvPr id="14" name="Rectangle 5"/>
            <p:cNvSpPr>
              <a:spLocks noChangeArrowheads="1"/>
            </p:cNvSpPr>
            <p:nvPr/>
          </p:nvSpPr>
          <p:spPr bwMode="auto">
            <a:xfrm>
              <a:off x="1872" y="1968"/>
              <a:ext cx="1008" cy="7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nl-NL" sz="3200"/>
                <a:t>(5, 4)</a:t>
              </a:r>
              <a:endParaRPr lang="en-US" sz="3200"/>
            </a:p>
          </p:txBody>
        </p:sp>
        <p:sp>
          <p:nvSpPr>
            <p:cNvPr id="15" name="Rectangle 6"/>
            <p:cNvSpPr>
              <a:spLocks noChangeArrowheads="1"/>
            </p:cNvSpPr>
            <p:nvPr/>
          </p:nvSpPr>
          <p:spPr bwMode="auto">
            <a:xfrm>
              <a:off x="2880" y="1968"/>
              <a:ext cx="1008" cy="7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nl-NL" sz="3200"/>
                <a:t>(2, 1)</a:t>
              </a:r>
              <a:endParaRPr lang="en-US" sz="3200"/>
            </a:p>
          </p:txBody>
        </p:sp>
        <p:sp>
          <p:nvSpPr>
            <p:cNvPr id="16" name="Rectangle 7"/>
            <p:cNvSpPr>
              <a:spLocks noChangeArrowheads="1"/>
            </p:cNvSpPr>
            <p:nvPr/>
          </p:nvSpPr>
          <p:spPr bwMode="auto">
            <a:xfrm>
              <a:off x="1872" y="2688"/>
              <a:ext cx="1008" cy="7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nl-NL" sz="3200"/>
                <a:t>(1, 2)</a:t>
              </a:r>
              <a:endParaRPr lang="en-US" sz="3200"/>
            </a:p>
          </p:txBody>
        </p:sp>
        <p:sp>
          <p:nvSpPr>
            <p:cNvPr id="17" name="Rectangle 8"/>
            <p:cNvSpPr>
              <a:spLocks noChangeArrowheads="1"/>
            </p:cNvSpPr>
            <p:nvPr/>
          </p:nvSpPr>
          <p:spPr bwMode="auto">
            <a:xfrm>
              <a:off x="2880" y="2688"/>
              <a:ext cx="1008" cy="7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nl-NL" sz="3200"/>
                <a:t>(4, 5)</a:t>
              </a:r>
              <a:endParaRPr lang="en-US" sz="3200"/>
            </a:p>
          </p:txBody>
        </p:sp>
      </p:grp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3276600" y="35052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400"/>
              <a:t>Theater</a:t>
            </a:r>
            <a:endParaRPr lang="en-US" sz="2400"/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4876800" y="35052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400"/>
              <a:t>Football</a:t>
            </a:r>
            <a:endParaRPr lang="en-US" sz="2400"/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1828800" y="54864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400"/>
              <a:t>Football</a:t>
            </a:r>
            <a:endParaRPr lang="en-US" sz="2400"/>
          </a:p>
        </p:txBody>
      </p:sp>
      <p:sp>
        <p:nvSpPr>
          <p:cNvPr id="21" name="Text Box 12"/>
          <p:cNvSpPr txBox="1">
            <a:spLocks noChangeArrowheads="1"/>
          </p:cNvSpPr>
          <p:nvPr/>
        </p:nvSpPr>
        <p:spPr bwMode="auto">
          <a:xfrm>
            <a:off x="1828800" y="44958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400"/>
              <a:t>Theater</a:t>
            </a:r>
            <a:endParaRPr lang="en-US" sz="2400"/>
          </a:p>
        </p:txBody>
      </p:sp>
      <p:sp>
        <p:nvSpPr>
          <p:cNvPr id="22" name="Oval 13"/>
          <p:cNvSpPr>
            <a:spLocks noChangeArrowheads="1"/>
          </p:cNvSpPr>
          <p:nvPr/>
        </p:nvSpPr>
        <p:spPr bwMode="auto">
          <a:xfrm>
            <a:off x="3505200" y="4419600"/>
            <a:ext cx="1143000" cy="609600"/>
          </a:xfrm>
          <a:prstGeom prst="ellips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Oval 14"/>
          <p:cNvSpPr>
            <a:spLocks noChangeArrowheads="1"/>
          </p:cNvSpPr>
          <p:nvPr/>
        </p:nvSpPr>
        <p:spPr bwMode="auto">
          <a:xfrm>
            <a:off x="5029200" y="5410200"/>
            <a:ext cx="1143000" cy="609600"/>
          </a:xfrm>
          <a:prstGeom prst="ellips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 animBg="1"/>
      <p:bldP spid="2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Pure Nash Equilibria</a:t>
            </a: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r>
              <a:rPr lang="nl-NL" i="1" dirty="0" smtClean="0">
                <a:solidFill>
                  <a:schemeClr val="tx2"/>
                </a:solidFill>
              </a:rPr>
              <a:t>Pure Nash equilibria don’t always exist.</a:t>
            </a:r>
          </a:p>
          <a:p>
            <a:pPr>
              <a:buNone/>
            </a:pPr>
            <a:endParaRPr lang="nl-NL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nl-NL" dirty="0" smtClean="0">
                <a:solidFill>
                  <a:schemeClr val="accent1"/>
                </a:solidFill>
              </a:rPr>
              <a:t>Example</a:t>
            </a:r>
            <a:r>
              <a:rPr lang="nl-NL" dirty="0"/>
              <a:t>: Matching pennies game</a:t>
            </a:r>
            <a:endParaRPr lang="en-US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352800" y="4191000"/>
            <a:ext cx="2971800" cy="1981200"/>
            <a:chOff x="1872" y="1968"/>
            <a:chExt cx="2016" cy="1440"/>
          </a:xfrm>
          <a:solidFill>
            <a:schemeClr val="bg2"/>
          </a:solidFill>
        </p:grpSpPr>
        <p:sp>
          <p:nvSpPr>
            <p:cNvPr id="20485" name="Rectangle 5"/>
            <p:cNvSpPr>
              <a:spLocks noChangeArrowheads="1"/>
            </p:cNvSpPr>
            <p:nvPr/>
          </p:nvSpPr>
          <p:spPr bwMode="auto">
            <a:xfrm>
              <a:off x="1872" y="1968"/>
              <a:ext cx="1008" cy="7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nl-NL" sz="3200"/>
                <a:t>(1, -1)</a:t>
              </a:r>
              <a:endParaRPr lang="en-US" sz="3200"/>
            </a:p>
          </p:txBody>
        </p:sp>
        <p:sp>
          <p:nvSpPr>
            <p:cNvPr id="20486" name="Rectangle 6"/>
            <p:cNvSpPr>
              <a:spLocks noChangeArrowheads="1"/>
            </p:cNvSpPr>
            <p:nvPr/>
          </p:nvSpPr>
          <p:spPr bwMode="auto">
            <a:xfrm>
              <a:off x="2880" y="1968"/>
              <a:ext cx="1008" cy="7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nl-NL" sz="3200"/>
                <a:t>(-1, 1)</a:t>
              </a:r>
              <a:endParaRPr lang="en-US" sz="3200"/>
            </a:p>
          </p:txBody>
        </p:sp>
        <p:sp>
          <p:nvSpPr>
            <p:cNvPr id="20487" name="Rectangle 7"/>
            <p:cNvSpPr>
              <a:spLocks noChangeArrowheads="1"/>
            </p:cNvSpPr>
            <p:nvPr/>
          </p:nvSpPr>
          <p:spPr bwMode="auto">
            <a:xfrm>
              <a:off x="1872" y="2688"/>
              <a:ext cx="1008" cy="7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nl-NL" sz="3200"/>
                <a:t>(-1, 1)</a:t>
              </a:r>
              <a:endParaRPr lang="en-US" sz="3200"/>
            </a:p>
          </p:txBody>
        </p:sp>
        <p:sp>
          <p:nvSpPr>
            <p:cNvPr id="20488" name="Rectangle 8"/>
            <p:cNvSpPr>
              <a:spLocks noChangeArrowheads="1"/>
            </p:cNvSpPr>
            <p:nvPr/>
          </p:nvSpPr>
          <p:spPr bwMode="auto">
            <a:xfrm>
              <a:off x="2880" y="2688"/>
              <a:ext cx="1008" cy="7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nl-NL" sz="3200"/>
                <a:t>(1, -1)</a:t>
              </a:r>
              <a:endParaRPr lang="en-US" sz="3200"/>
            </a:p>
          </p:txBody>
        </p:sp>
      </p:grp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3276600" y="35052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400"/>
              <a:t>Heads</a:t>
            </a:r>
            <a:endParaRPr lang="en-US" sz="2400"/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4876800" y="35052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400"/>
              <a:t>Tails</a:t>
            </a:r>
            <a:endParaRPr lang="en-US" sz="2400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1828800" y="54864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400"/>
              <a:t>Tails</a:t>
            </a:r>
            <a:endParaRPr lang="en-US" sz="2400"/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1828800" y="44958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400"/>
              <a:t>Heads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9" grpId="0"/>
      <p:bldP spid="20490" grpId="0"/>
      <p:bldP spid="20491" grpId="0"/>
      <p:bldP spid="2049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in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Last lecture</a:t>
            </a:r>
            <a:r>
              <a:rPr lang="en-US" dirty="0" smtClean="0"/>
              <a:t>: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- Actions chosen </a:t>
            </a:r>
            <a:r>
              <a:rPr lang="en-US" i="1" dirty="0" smtClean="0"/>
              <a:t>probabilistically</a:t>
            </a:r>
          </a:p>
          <a:p>
            <a:pPr>
              <a:buNone/>
            </a:pPr>
            <a:r>
              <a:rPr lang="en-US" dirty="0" smtClean="0"/>
              <a:t>	- Payoffs action-dependent and unknown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Trick was to learn to play a high-payoff action.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Mixed Nash Equilibria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Let players chose strategies probabilisitically</a:t>
            </a:r>
            <a:r>
              <a:rPr lang="en-US" dirty="0" smtClean="0"/>
              <a:t>.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3048000" y="3505200"/>
            <a:ext cx="2971800" cy="1981200"/>
            <a:chOff x="1872" y="1968"/>
            <a:chExt cx="2016" cy="1440"/>
          </a:xfrm>
          <a:solidFill>
            <a:schemeClr val="bg2"/>
          </a:solidFill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872" y="1968"/>
              <a:ext cx="1008" cy="7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nl-NL" sz="3200"/>
                <a:t>(1, -1)</a:t>
              </a:r>
              <a:endParaRPr lang="en-US" sz="3200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880" y="1968"/>
              <a:ext cx="1008" cy="7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nl-NL" sz="3200"/>
                <a:t>(-1, 1)</a:t>
              </a:r>
              <a:endParaRPr lang="en-US" sz="3200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1872" y="2688"/>
              <a:ext cx="1008" cy="7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nl-NL" sz="3200"/>
                <a:t>(-1, 1)</a:t>
              </a:r>
              <a:endParaRPr lang="en-US" sz="3200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80" y="2688"/>
              <a:ext cx="1008" cy="7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nl-NL" sz="3200"/>
                <a:t>(1, -1)</a:t>
              </a:r>
              <a:endParaRPr lang="en-US" sz="3200"/>
            </a:p>
          </p:txBody>
        </p:sp>
      </p:grp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2971800" y="28194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400"/>
              <a:t>Heads</a:t>
            </a:r>
            <a:endParaRPr lang="en-US" sz="240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572000" y="28194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400"/>
              <a:t>Tails</a:t>
            </a:r>
            <a:endParaRPr lang="en-US" sz="2400"/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1524000" y="48006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400"/>
              <a:t>Tails</a:t>
            </a:r>
            <a:endParaRPr lang="en-US" sz="2400"/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1524000" y="38100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400"/>
              <a:t>Heads</a:t>
            </a:r>
            <a:endParaRPr lang="en-US" sz="2400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1143000" y="38100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>
                <a:solidFill>
                  <a:schemeClr val="tx2"/>
                </a:solidFill>
              </a:rPr>
              <a:t>1/2</a:t>
            </a:r>
            <a:endParaRPr lang="en-US" sz="2400">
              <a:solidFill>
                <a:schemeClr val="tx2"/>
              </a:solidFill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1143000" y="48006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>
                <a:solidFill>
                  <a:schemeClr val="tx2"/>
                </a:solidFill>
              </a:rPr>
              <a:t>1/2</a:t>
            </a:r>
            <a:endParaRPr lang="en-US" sz="2400">
              <a:solidFill>
                <a:schemeClr val="tx2"/>
              </a:solidFill>
            </a:endParaRP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3352800" y="23622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>
                <a:solidFill>
                  <a:schemeClr val="tx2"/>
                </a:solidFill>
              </a:rPr>
              <a:t>1/2</a:t>
            </a:r>
            <a:endParaRPr lang="en-US" sz="2400">
              <a:solidFill>
                <a:schemeClr val="tx2"/>
              </a:solidFill>
            </a:endParaRP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4953000" y="23622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>
                <a:solidFill>
                  <a:schemeClr val="tx2"/>
                </a:solidFill>
              </a:rPr>
              <a:t>1/2</a:t>
            </a:r>
            <a:endParaRPr lang="en-US" sz="2400">
              <a:solidFill>
                <a:schemeClr val="tx2"/>
              </a:solidFill>
            </a:endParaRP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1066800" y="5881688"/>
            <a:ext cx="7543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800">
                <a:solidFill>
                  <a:schemeClr val="tx2"/>
                </a:solidFill>
              </a:rPr>
              <a:t>Expected Payoff</a:t>
            </a:r>
            <a:r>
              <a:rPr lang="nl-NL" sz="2800"/>
              <a:t>: (1/4) (1 + -1 + -1 + 1) = 0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Mixed Nash Equilibria</a:t>
            </a: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077200" cy="4530725"/>
          </a:xfrm>
        </p:spPr>
        <p:txBody>
          <a:bodyPr/>
          <a:lstStyle/>
          <a:p>
            <a:pPr>
              <a:buNone/>
            </a:pPr>
            <a:r>
              <a:rPr lang="nl-NL" dirty="0"/>
              <a:t>This is the maximum payoff Row can acheive fixing the strategy of Column</a:t>
            </a:r>
          </a:p>
          <a:p>
            <a:pPr lvl="1">
              <a:buFont typeface="Wingdings" pitchFamily="2" charset="2"/>
              <a:buNone/>
            </a:pPr>
            <a:endParaRPr lang="nl-NL" dirty="0"/>
          </a:p>
          <a:p>
            <a:pPr lvl="1">
              <a:buFont typeface="Wingdings" pitchFamily="2" charset="2"/>
              <a:buNone/>
            </a:pPr>
            <a:endParaRPr lang="nl-NL" dirty="0"/>
          </a:p>
          <a:p>
            <a:pPr lvl="1">
              <a:buFont typeface="Wingdings" pitchFamily="2" charset="2"/>
              <a:buNone/>
            </a:pPr>
            <a:endParaRPr lang="nl-NL" dirty="0"/>
          </a:p>
          <a:p>
            <a:pPr lvl="1">
              <a:buFont typeface="Wingdings" pitchFamily="2" charset="2"/>
              <a:buNone/>
            </a:pPr>
            <a:endParaRPr lang="nl-NL" dirty="0"/>
          </a:p>
          <a:p>
            <a:pPr lvl="1">
              <a:buFont typeface="Wingdings" pitchFamily="2" charset="2"/>
              <a:buNone/>
            </a:pPr>
            <a:endParaRPr lang="nl-NL" dirty="0"/>
          </a:p>
          <a:p>
            <a:pPr lvl="1">
              <a:buFont typeface="Wingdings" pitchFamily="2" charset="2"/>
              <a:buNone/>
            </a:pPr>
            <a:r>
              <a:rPr lang="nl-NL" dirty="0"/>
              <a:t>E[</a:t>
            </a:r>
            <a:r>
              <a:rPr lang="en-US" dirty="0">
                <a:latin typeface="cmmi10" pitchFamily="34" charset="0"/>
              </a:rPr>
              <a:t>½</a:t>
            </a:r>
            <a:r>
              <a:rPr lang="en-US" baseline="-25000" dirty="0"/>
              <a:t>Row</a:t>
            </a:r>
            <a:r>
              <a:rPr lang="nl-NL" dirty="0"/>
              <a:t>] = (1/2)p – (1/2)(1-p) – (1/2)(p) + (1/2)(1-p) = 0</a:t>
            </a:r>
          </a:p>
          <a:p>
            <a:pPr lvl="1" algn="ctr">
              <a:buFont typeface="Wingdings" pitchFamily="2" charset="2"/>
              <a:buNone/>
            </a:pPr>
            <a:endParaRPr lang="nl-NL" sz="1800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505200" y="3276600"/>
            <a:ext cx="1905000" cy="1447800"/>
            <a:chOff x="1872" y="1968"/>
            <a:chExt cx="2016" cy="1440"/>
          </a:xfrm>
          <a:solidFill>
            <a:schemeClr val="bg2"/>
          </a:solidFill>
        </p:grpSpPr>
        <p:sp>
          <p:nvSpPr>
            <p:cNvPr id="45061" name="Rectangle 5"/>
            <p:cNvSpPr>
              <a:spLocks noChangeArrowheads="1"/>
            </p:cNvSpPr>
            <p:nvPr/>
          </p:nvSpPr>
          <p:spPr bwMode="auto">
            <a:xfrm>
              <a:off x="1872" y="1968"/>
              <a:ext cx="1008" cy="7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nl-NL" sz="2000"/>
                <a:t>(1, -1)</a:t>
              </a:r>
              <a:endParaRPr lang="en-US" sz="2000"/>
            </a:p>
          </p:txBody>
        </p:sp>
        <p:sp>
          <p:nvSpPr>
            <p:cNvPr id="45062" name="Rectangle 6"/>
            <p:cNvSpPr>
              <a:spLocks noChangeArrowheads="1"/>
            </p:cNvSpPr>
            <p:nvPr/>
          </p:nvSpPr>
          <p:spPr bwMode="auto">
            <a:xfrm>
              <a:off x="2880" y="1968"/>
              <a:ext cx="1008" cy="7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nl-NL" sz="2000"/>
                <a:t>(-1, 1)</a:t>
              </a:r>
              <a:endParaRPr lang="en-US" sz="2000"/>
            </a:p>
          </p:txBody>
        </p:sp>
        <p:sp>
          <p:nvSpPr>
            <p:cNvPr id="45063" name="Rectangle 7"/>
            <p:cNvSpPr>
              <a:spLocks noChangeArrowheads="1"/>
            </p:cNvSpPr>
            <p:nvPr/>
          </p:nvSpPr>
          <p:spPr bwMode="auto">
            <a:xfrm>
              <a:off x="1872" y="2688"/>
              <a:ext cx="1008" cy="7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nl-NL" sz="2000"/>
                <a:t>(-1, 1)</a:t>
              </a:r>
              <a:endParaRPr lang="en-US" sz="2000"/>
            </a:p>
          </p:txBody>
        </p:sp>
        <p:sp>
          <p:nvSpPr>
            <p:cNvPr id="45064" name="Rectangle 8"/>
            <p:cNvSpPr>
              <a:spLocks noChangeArrowheads="1"/>
            </p:cNvSpPr>
            <p:nvPr/>
          </p:nvSpPr>
          <p:spPr bwMode="auto">
            <a:xfrm>
              <a:off x="2880" y="2688"/>
              <a:ext cx="1008" cy="7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nl-NL" sz="2000"/>
                <a:t>(1, -1)</a:t>
              </a:r>
              <a:endParaRPr lang="en-US" sz="2000"/>
            </a:p>
          </p:txBody>
        </p:sp>
      </p:grp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3124200" y="3443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p</a:t>
            </a:r>
            <a:endParaRPr lang="en-US"/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2971800" y="41910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1-p</a:t>
            </a:r>
            <a:endParaRPr lang="en-US"/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3733800" y="28336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1/2</a:t>
            </a:r>
            <a:endParaRPr lang="en-US"/>
          </a:p>
        </p:txBody>
      </p:sp>
      <p:sp>
        <p:nvSpPr>
          <p:cNvPr id="45068" name="Text Box 12"/>
          <p:cNvSpPr txBox="1">
            <a:spLocks noChangeArrowheads="1"/>
          </p:cNvSpPr>
          <p:nvPr/>
        </p:nvSpPr>
        <p:spPr bwMode="auto">
          <a:xfrm>
            <a:off x="4648200" y="28336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1/2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Mixed Nash Equilibria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i="1" dirty="0" smtClean="0"/>
              <a:t>Always exist </a:t>
            </a:r>
            <a:r>
              <a:rPr lang="en-US" dirty="0" smtClean="0"/>
              <a:t>(Nash 1950), but …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a game may have multiple NE</a:t>
            </a:r>
          </a:p>
          <a:p>
            <a:pPr>
              <a:buNone/>
            </a:pPr>
            <a:r>
              <a:rPr lang="en-US" dirty="0" smtClean="0"/>
              <a:t>		it may be </a:t>
            </a:r>
            <a:r>
              <a:rPr lang="en-US" dirty="0" smtClean="0"/>
              <a:t>hard </a:t>
            </a:r>
            <a:r>
              <a:rPr lang="en-US" dirty="0" smtClean="0"/>
              <a:t>to compute even one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3238500" y="4457700"/>
            <a:ext cx="2209800" cy="158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762000" y="5256212"/>
            <a:ext cx="7620000" cy="158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Equilibrium notions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dominant strategy &lt;&lt; pure NE &lt;&lt; mixed NE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5943600" y="3733800"/>
            <a:ext cx="762000" cy="1588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62000" y="3884612"/>
            <a:ext cx="7620000" cy="1588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057400" y="4876800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unique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334000" y="4876800"/>
            <a:ext cx="1898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maybe not unique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400800" y="3505200"/>
            <a:ext cx="1290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always exist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400800" y="3897868"/>
            <a:ext cx="2363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maybe not computable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676400" y="3505200"/>
            <a:ext cx="1434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may not exist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676400" y="3897868"/>
            <a:ext cx="2103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computable (if exist)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Graphical Games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chemeClr val="accent1"/>
                </a:solidFill>
              </a:rPr>
              <a:t>Defn</a:t>
            </a:r>
            <a:r>
              <a:rPr lang="en-US" dirty="0" smtClean="0"/>
              <a:t>. A </a:t>
            </a:r>
            <a:r>
              <a:rPr lang="en-US" dirty="0" smtClean="0">
                <a:solidFill>
                  <a:schemeClr val="accent1"/>
                </a:solidFill>
              </a:rPr>
              <a:t>graphical game </a:t>
            </a:r>
            <a:r>
              <a:rPr lang="en-US" dirty="0" smtClean="0"/>
              <a:t>is a normal form game in which the payoff to i depends only on her neighbors in the graph 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Graphical Games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Median Game</a:t>
            </a:r>
            <a:r>
              <a:rPr lang="en-US" dirty="0" smtClean="0"/>
              <a:t>: complete graph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Doping Game</a:t>
            </a:r>
            <a:r>
              <a:rPr lang="en-US" dirty="0" smtClean="0"/>
              <a:t>: (i,j) are neighbors if they are in the same competition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Wireless Internet Game</a:t>
            </a:r>
            <a:r>
              <a:rPr lang="en-US" dirty="0" smtClean="0"/>
              <a:t>: (i,j) are neighbors if they can get each others’ wireless signals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Graphical Games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For purpose of lecture,</a:t>
            </a:r>
          </a:p>
          <a:p>
            <a:pPr>
              <a:buNone/>
            </a:pPr>
            <a:r>
              <a:rPr lang="en-US" dirty="0" smtClean="0"/>
              <a:t>		we will assume two actions labeled 0 and 1</a:t>
            </a:r>
          </a:p>
          <a:p>
            <a:pPr>
              <a:buNone/>
            </a:pPr>
            <a:r>
              <a:rPr lang="en-US" dirty="0" smtClean="0"/>
              <a:t>		we will assume undirected graphs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Let </a:t>
            </a:r>
            <a:r>
              <a:rPr lang="en-US" dirty="0" smtClean="0">
                <a:latin typeface="Corbel"/>
              </a:rPr>
              <a:t>u</a:t>
            </a:r>
            <a:r>
              <a:rPr lang="en-US" baseline="-25000" dirty="0" smtClean="0">
                <a:latin typeface="Corbel"/>
              </a:rPr>
              <a:t>i</a:t>
            </a:r>
            <a:r>
              <a:rPr lang="en-US" dirty="0" smtClean="0">
                <a:latin typeface="Corbel"/>
              </a:rPr>
              <a:t>(x</a:t>
            </a:r>
            <a:r>
              <a:rPr lang="en-US" baseline="-25000" dirty="0" smtClean="0">
                <a:latin typeface="Corbel"/>
              </a:rPr>
              <a:t>i</a:t>
            </a:r>
            <a:r>
              <a:rPr lang="en-US" dirty="0" smtClean="0"/>
              <a:t>, </a:t>
            </a:r>
            <a:r>
              <a:rPr lang="en-US" dirty="0" smtClean="0">
                <a:latin typeface="Corbel"/>
              </a:rPr>
              <a:t>x</a:t>
            </a:r>
            <a:r>
              <a:rPr lang="en-US" baseline="-25000" dirty="0" smtClean="0">
                <a:latin typeface="Corbel"/>
              </a:rPr>
              <a:t>N(i</a:t>
            </a:r>
            <a:r>
              <a:rPr lang="en-US" baseline="-25000" dirty="0" smtClean="0"/>
              <a:t>)</a:t>
            </a:r>
            <a:r>
              <a:rPr lang="en-US" dirty="0" smtClean="0"/>
              <a:t>) be payoff to i when i plays </a:t>
            </a:r>
            <a:r>
              <a:rPr lang="en-US" dirty="0" smtClean="0">
                <a:latin typeface="Corbel"/>
              </a:rPr>
              <a:t>x</a:t>
            </a:r>
            <a:r>
              <a:rPr lang="en-US" baseline="-25000" dirty="0" smtClean="0">
                <a:latin typeface="Corbel"/>
              </a:rPr>
              <a:t>i</a:t>
            </a:r>
            <a:r>
              <a:rPr lang="en-US" dirty="0" smtClean="0"/>
              <a:t> and neighbors N(i) play according to profile </a:t>
            </a:r>
            <a:r>
              <a:rPr lang="en-US" dirty="0" smtClean="0">
                <a:latin typeface="Corbel"/>
              </a:rPr>
              <a:t>x</a:t>
            </a:r>
            <a:r>
              <a:rPr lang="en-US" baseline="-25000" dirty="0" smtClean="0">
                <a:latin typeface="Corbel"/>
              </a:rPr>
              <a:t>N(i</a:t>
            </a:r>
            <a:r>
              <a:rPr lang="en-US" baseline="-25000" dirty="0" smtClean="0"/>
              <a:t>)</a:t>
            </a:r>
            <a:endParaRPr lang="en-US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Games of Complements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Benefit of action increases as more neighbors perform action, e.g., doping game.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latin typeface="Corbel"/>
              </a:rPr>
              <a:t>u</a:t>
            </a:r>
            <a:r>
              <a:rPr lang="en-US" baseline="-25000" dirty="0" smtClean="0">
                <a:latin typeface="Corbel"/>
              </a:rPr>
              <a:t>i</a:t>
            </a:r>
            <a:r>
              <a:rPr lang="en-US" dirty="0" smtClean="0">
                <a:latin typeface="Corbel"/>
              </a:rPr>
              <a:t>(1</a:t>
            </a:r>
            <a:r>
              <a:rPr lang="en-US" dirty="0" smtClean="0"/>
              <a:t>, </a:t>
            </a:r>
            <a:r>
              <a:rPr lang="en-US" dirty="0" smtClean="0">
                <a:latin typeface="Corbel"/>
              </a:rPr>
              <a:t>x</a:t>
            </a:r>
            <a:r>
              <a:rPr lang="en-US" baseline="-25000" dirty="0" smtClean="0">
                <a:latin typeface="Corbel"/>
              </a:rPr>
              <a:t>N(i</a:t>
            </a:r>
            <a:r>
              <a:rPr lang="en-US" baseline="-25000" dirty="0" smtClean="0"/>
              <a:t>)</a:t>
            </a:r>
            <a:r>
              <a:rPr lang="en-US" dirty="0" smtClean="0"/>
              <a:t>) &gt; </a:t>
            </a:r>
            <a:r>
              <a:rPr lang="en-US" dirty="0" smtClean="0">
                <a:latin typeface="Corbel"/>
              </a:rPr>
              <a:t>u</a:t>
            </a:r>
            <a:r>
              <a:rPr lang="en-US" baseline="-25000" dirty="0" smtClean="0">
                <a:latin typeface="Corbel"/>
              </a:rPr>
              <a:t>i</a:t>
            </a:r>
            <a:r>
              <a:rPr lang="en-US" dirty="0" smtClean="0">
                <a:latin typeface="Corbel"/>
              </a:rPr>
              <a:t>(0</a:t>
            </a:r>
            <a:r>
              <a:rPr lang="en-US" dirty="0" smtClean="0"/>
              <a:t>, </a:t>
            </a:r>
            <a:r>
              <a:rPr lang="en-US" dirty="0" smtClean="0">
                <a:latin typeface="Corbel"/>
              </a:rPr>
              <a:t>x</a:t>
            </a:r>
            <a:r>
              <a:rPr lang="en-US" baseline="-25000" dirty="0" smtClean="0">
                <a:latin typeface="Corbel"/>
              </a:rPr>
              <a:t>N(i</a:t>
            </a:r>
            <a:r>
              <a:rPr lang="en-US" baseline="-25000" dirty="0" smtClean="0"/>
              <a:t>)</a:t>
            </a:r>
            <a:r>
              <a:rPr lang="en-US" dirty="0" smtClean="0"/>
              <a:t>)</a:t>
            </a:r>
          </a:p>
          <a:p>
            <a:pPr algn="ctr">
              <a:buNone/>
            </a:pPr>
            <a:r>
              <a:rPr lang="en-US" dirty="0" smtClean="0"/>
              <a:t>if and only if</a:t>
            </a:r>
          </a:p>
          <a:p>
            <a:pPr algn="ctr">
              <a:buNone/>
            </a:pPr>
            <a:r>
              <a:rPr lang="en-US" dirty="0" smtClean="0"/>
              <a:t># of j in N(i) taking action 1 is &gt; </a:t>
            </a:r>
            <a:r>
              <a:rPr lang="en-US" dirty="0" smtClean="0">
                <a:latin typeface="Corbel"/>
              </a:rPr>
              <a:t>T</a:t>
            </a:r>
            <a:r>
              <a:rPr lang="en-US" baseline="-25000" dirty="0" smtClean="0">
                <a:latin typeface="Corbel"/>
              </a:rPr>
              <a:t>i</a:t>
            </a:r>
            <a:endParaRPr lang="en-US" baseline="-25000" dirty="0">
              <a:latin typeface="Corbel"/>
            </a:endParaRPr>
          </a:p>
        </p:txBody>
      </p:sp>
      <p:sp>
        <p:nvSpPr>
          <p:cNvPr id="4" name="Oval 3"/>
          <p:cNvSpPr/>
          <p:nvPr/>
        </p:nvSpPr>
        <p:spPr>
          <a:xfrm>
            <a:off x="6934200" y="4419600"/>
            <a:ext cx="4572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>
            <a:endCxn id="4" idx="3"/>
          </p:cNvCxnSpPr>
          <p:nvPr/>
        </p:nvCxnSpPr>
        <p:spPr>
          <a:xfrm flipV="1">
            <a:off x="6096000" y="5004967"/>
            <a:ext cx="905155" cy="7100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800600" y="5715000"/>
            <a:ext cx="16370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Threshold</a:t>
            </a:r>
            <a:endParaRPr lang="en-US" sz="28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Games of Substitutes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Benefit of action decreases as more neighbors perform action, e.g., wireless game.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latin typeface="Corbel"/>
              </a:rPr>
              <a:t>u</a:t>
            </a:r>
            <a:r>
              <a:rPr lang="en-US" baseline="-25000" dirty="0" smtClean="0">
                <a:latin typeface="Corbel"/>
              </a:rPr>
              <a:t>i</a:t>
            </a:r>
            <a:r>
              <a:rPr lang="en-US" dirty="0" smtClean="0">
                <a:latin typeface="Corbel"/>
              </a:rPr>
              <a:t>(1</a:t>
            </a:r>
            <a:r>
              <a:rPr lang="en-US" dirty="0" smtClean="0"/>
              <a:t>, </a:t>
            </a:r>
            <a:r>
              <a:rPr lang="en-US" dirty="0" smtClean="0">
                <a:latin typeface="Corbel"/>
              </a:rPr>
              <a:t>x</a:t>
            </a:r>
            <a:r>
              <a:rPr lang="en-US" baseline="-25000" dirty="0" smtClean="0">
                <a:latin typeface="Corbel"/>
              </a:rPr>
              <a:t>N(i</a:t>
            </a:r>
            <a:r>
              <a:rPr lang="en-US" baseline="-25000" dirty="0" smtClean="0"/>
              <a:t>)</a:t>
            </a:r>
            <a:r>
              <a:rPr lang="en-US" dirty="0" smtClean="0"/>
              <a:t>) &gt; </a:t>
            </a:r>
            <a:r>
              <a:rPr lang="en-US" dirty="0" smtClean="0">
                <a:latin typeface="Corbel"/>
              </a:rPr>
              <a:t>u</a:t>
            </a:r>
            <a:r>
              <a:rPr lang="en-US" baseline="-25000" dirty="0" smtClean="0">
                <a:latin typeface="Corbel"/>
              </a:rPr>
              <a:t>i</a:t>
            </a:r>
            <a:r>
              <a:rPr lang="en-US" dirty="0" smtClean="0">
                <a:latin typeface="Corbel"/>
              </a:rPr>
              <a:t>(0</a:t>
            </a:r>
            <a:r>
              <a:rPr lang="en-US" dirty="0" smtClean="0"/>
              <a:t>, </a:t>
            </a:r>
            <a:r>
              <a:rPr lang="en-US" dirty="0" smtClean="0">
                <a:latin typeface="Corbel"/>
              </a:rPr>
              <a:t>x</a:t>
            </a:r>
            <a:r>
              <a:rPr lang="en-US" baseline="-25000" dirty="0" smtClean="0">
                <a:latin typeface="Corbel"/>
              </a:rPr>
              <a:t>N(i</a:t>
            </a:r>
            <a:r>
              <a:rPr lang="en-US" baseline="-25000" dirty="0" smtClean="0"/>
              <a:t>)</a:t>
            </a:r>
            <a:r>
              <a:rPr lang="en-US" dirty="0" smtClean="0"/>
              <a:t>)</a:t>
            </a:r>
          </a:p>
          <a:p>
            <a:pPr algn="ctr">
              <a:buNone/>
            </a:pPr>
            <a:r>
              <a:rPr lang="en-US" dirty="0" smtClean="0"/>
              <a:t>if and only if</a:t>
            </a:r>
          </a:p>
          <a:p>
            <a:pPr algn="ctr">
              <a:buNone/>
            </a:pPr>
            <a:r>
              <a:rPr lang="en-US" dirty="0" smtClean="0"/>
              <a:t># of j in N(i) taking action 1 is &lt; </a:t>
            </a:r>
            <a:r>
              <a:rPr lang="en-US" dirty="0" smtClean="0">
                <a:latin typeface="Corbel"/>
              </a:rPr>
              <a:t>T</a:t>
            </a:r>
            <a:r>
              <a:rPr lang="en-US" baseline="-25000" dirty="0" smtClean="0">
                <a:latin typeface="Corbel"/>
              </a:rPr>
              <a:t>i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6934200" y="4419600"/>
            <a:ext cx="4572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>
            <a:endCxn id="5" idx="3"/>
          </p:cNvCxnSpPr>
          <p:nvPr/>
        </p:nvCxnSpPr>
        <p:spPr>
          <a:xfrm flipV="1">
            <a:off x="6096000" y="5004967"/>
            <a:ext cx="905155" cy="7100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800600" y="5715000"/>
            <a:ext cx="16370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Threshold</a:t>
            </a:r>
            <a:endParaRPr lang="en-US" sz="28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Equilibria: Complements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066800" y="45720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914400" y="34290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981200" y="22860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819400" y="34290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038600" y="46482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191000" y="23622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410200" y="32004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791200" y="47244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162800" y="31242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4" idx="7"/>
            <a:endCxn id="7" idx="3"/>
          </p:cNvCxnSpPr>
          <p:nvPr/>
        </p:nvCxnSpPr>
        <p:spPr>
          <a:xfrm rot="5400000" flipH="1" flipV="1">
            <a:off x="1761845" y="3514445"/>
            <a:ext cx="819710" cy="1429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5" idx="6"/>
            <a:endCxn id="7" idx="2"/>
          </p:cNvCxnSpPr>
          <p:nvPr/>
        </p:nvCxnSpPr>
        <p:spPr>
          <a:xfrm>
            <a:off x="1371600" y="3657600"/>
            <a:ext cx="1447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6" idx="5"/>
            <a:endCxn id="7" idx="1"/>
          </p:cNvCxnSpPr>
          <p:nvPr/>
        </p:nvCxnSpPr>
        <p:spPr>
          <a:xfrm rot="16200000" flipH="1">
            <a:off x="2219045" y="2828645"/>
            <a:ext cx="819710" cy="514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5" idx="7"/>
            <a:endCxn id="6" idx="3"/>
          </p:cNvCxnSpPr>
          <p:nvPr/>
        </p:nvCxnSpPr>
        <p:spPr>
          <a:xfrm rot="5400000" flipH="1" flipV="1">
            <a:off x="1266545" y="2714345"/>
            <a:ext cx="819710" cy="7435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5"/>
            <a:endCxn id="8" idx="1"/>
          </p:cNvCxnSpPr>
          <p:nvPr/>
        </p:nvCxnSpPr>
        <p:spPr>
          <a:xfrm rot="16200000" flipH="1">
            <a:off x="3209645" y="3819245"/>
            <a:ext cx="895910" cy="895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7" idx="7"/>
            <a:endCxn id="9" idx="3"/>
          </p:cNvCxnSpPr>
          <p:nvPr/>
        </p:nvCxnSpPr>
        <p:spPr>
          <a:xfrm rot="5400000" flipH="1" flipV="1">
            <a:off x="3362045" y="2600045"/>
            <a:ext cx="743510" cy="1048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7" idx="6"/>
            <a:endCxn id="10" idx="2"/>
          </p:cNvCxnSpPr>
          <p:nvPr/>
        </p:nvCxnSpPr>
        <p:spPr>
          <a:xfrm flipV="1">
            <a:off x="3276600" y="3429000"/>
            <a:ext cx="2133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8" idx="7"/>
            <a:endCxn id="10" idx="3"/>
          </p:cNvCxnSpPr>
          <p:nvPr/>
        </p:nvCxnSpPr>
        <p:spPr>
          <a:xfrm rot="5400000" flipH="1" flipV="1">
            <a:off x="4390745" y="3628745"/>
            <a:ext cx="1124510" cy="1048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0" idx="4"/>
            <a:endCxn id="11" idx="0"/>
          </p:cNvCxnSpPr>
          <p:nvPr/>
        </p:nvCxnSpPr>
        <p:spPr>
          <a:xfrm rot="16200000" flipH="1">
            <a:off x="5295900" y="4000500"/>
            <a:ext cx="1066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8" idx="6"/>
            <a:endCxn id="11" idx="2"/>
          </p:cNvCxnSpPr>
          <p:nvPr/>
        </p:nvCxnSpPr>
        <p:spPr>
          <a:xfrm>
            <a:off x="4495800" y="4876800"/>
            <a:ext cx="1295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1" idx="7"/>
            <a:endCxn id="12" idx="3"/>
          </p:cNvCxnSpPr>
          <p:nvPr/>
        </p:nvCxnSpPr>
        <p:spPr>
          <a:xfrm rot="5400000" flipH="1" flipV="1">
            <a:off x="6067145" y="3628745"/>
            <a:ext cx="1276910" cy="1048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934200" y="45720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orbel"/>
              </a:rPr>
              <a:t>T</a:t>
            </a:r>
            <a:r>
              <a:rPr lang="en-US" sz="3600" baseline="-25000" dirty="0" smtClean="0">
                <a:latin typeface="Calibri"/>
              </a:rPr>
              <a:t>i</a:t>
            </a:r>
            <a:r>
              <a:rPr lang="en-US" sz="3600" dirty="0" smtClean="0"/>
              <a:t> = 2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Theory in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This lecture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- Actions chosen </a:t>
            </a:r>
            <a:r>
              <a:rPr lang="en-US" i="1" dirty="0" smtClean="0"/>
              <a:t>strategically</a:t>
            </a:r>
          </a:p>
          <a:p>
            <a:pPr>
              <a:buNone/>
            </a:pPr>
            <a:r>
              <a:rPr lang="en-US" dirty="0" smtClean="0"/>
              <a:t>	- Payoffs depend on the set of people that choose each action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Trick is to strategize based on others’ actions.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Equilibria: Substitutes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066800" y="45720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914400" y="34290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981200" y="22860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819400" y="34290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038600" y="46482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191000" y="23622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410200" y="32004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791200" y="47244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162800" y="31242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stCxn id="4" idx="7"/>
            <a:endCxn id="7" idx="3"/>
          </p:cNvCxnSpPr>
          <p:nvPr/>
        </p:nvCxnSpPr>
        <p:spPr>
          <a:xfrm rot="5400000" flipH="1" flipV="1">
            <a:off x="1761845" y="3514445"/>
            <a:ext cx="819710" cy="1429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5" idx="6"/>
            <a:endCxn id="7" idx="2"/>
          </p:cNvCxnSpPr>
          <p:nvPr/>
        </p:nvCxnSpPr>
        <p:spPr>
          <a:xfrm>
            <a:off x="1371600" y="3657600"/>
            <a:ext cx="1447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6" idx="5"/>
            <a:endCxn id="7" idx="1"/>
          </p:cNvCxnSpPr>
          <p:nvPr/>
        </p:nvCxnSpPr>
        <p:spPr>
          <a:xfrm rot="16200000" flipH="1">
            <a:off x="2219045" y="2828645"/>
            <a:ext cx="819710" cy="514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5" idx="7"/>
            <a:endCxn id="6" idx="3"/>
          </p:cNvCxnSpPr>
          <p:nvPr/>
        </p:nvCxnSpPr>
        <p:spPr>
          <a:xfrm rot="5400000" flipH="1" flipV="1">
            <a:off x="1266545" y="2714345"/>
            <a:ext cx="819710" cy="7435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7" idx="5"/>
            <a:endCxn id="8" idx="1"/>
          </p:cNvCxnSpPr>
          <p:nvPr/>
        </p:nvCxnSpPr>
        <p:spPr>
          <a:xfrm rot="16200000" flipH="1">
            <a:off x="3209645" y="3819245"/>
            <a:ext cx="895910" cy="895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7" idx="7"/>
            <a:endCxn id="9" idx="3"/>
          </p:cNvCxnSpPr>
          <p:nvPr/>
        </p:nvCxnSpPr>
        <p:spPr>
          <a:xfrm rot="5400000" flipH="1" flipV="1">
            <a:off x="3362045" y="2600045"/>
            <a:ext cx="743510" cy="1048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7" idx="6"/>
            <a:endCxn id="10" idx="2"/>
          </p:cNvCxnSpPr>
          <p:nvPr/>
        </p:nvCxnSpPr>
        <p:spPr>
          <a:xfrm flipV="1">
            <a:off x="3276600" y="3429000"/>
            <a:ext cx="2133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8" idx="7"/>
            <a:endCxn id="10" idx="3"/>
          </p:cNvCxnSpPr>
          <p:nvPr/>
        </p:nvCxnSpPr>
        <p:spPr>
          <a:xfrm rot="5400000" flipH="1" flipV="1">
            <a:off x="4390745" y="3628745"/>
            <a:ext cx="1124510" cy="1048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0" idx="4"/>
            <a:endCxn id="11" idx="0"/>
          </p:cNvCxnSpPr>
          <p:nvPr/>
        </p:nvCxnSpPr>
        <p:spPr>
          <a:xfrm rot="16200000" flipH="1">
            <a:off x="5295900" y="4000500"/>
            <a:ext cx="1066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8" idx="6"/>
            <a:endCxn id="11" idx="2"/>
          </p:cNvCxnSpPr>
          <p:nvPr/>
        </p:nvCxnSpPr>
        <p:spPr>
          <a:xfrm>
            <a:off x="4495800" y="4876800"/>
            <a:ext cx="1295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11" idx="7"/>
            <a:endCxn id="12" idx="3"/>
          </p:cNvCxnSpPr>
          <p:nvPr/>
        </p:nvCxnSpPr>
        <p:spPr>
          <a:xfrm rot="5400000" flipH="1" flipV="1">
            <a:off x="6067145" y="3628745"/>
            <a:ext cx="1276910" cy="1048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934200" y="45720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orbel"/>
              </a:rPr>
              <a:t>T</a:t>
            </a:r>
            <a:r>
              <a:rPr lang="en-US" sz="3600" baseline="-25000" dirty="0" smtClean="0">
                <a:latin typeface="Calibri"/>
              </a:rPr>
              <a:t>i</a:t>
            </a:r>
            <a:r>
              <a:rPr lang="en-US" sz="3600" dirty="0" smtClean="0"/>
              <a:t> = 1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Smoking Game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066800" y="4267200"/>
            <a:ext cx="457200" cy="457200"/>
          </a:xfrm>
          <a:prstGeom prst="ellipse">
            <a:avLst/>
          </a:prstGeom>
          <a:ln w="762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914400" y="3124200"/>
            <a:ext cx="457200" cy="457200"/>
          </a:xfrm>
          <a:prstGeom prst="ellipse">
            <a:avLst/>
          </a:prstGeom>
          <a:ln w="762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981200" y="1981200"/>
            <a:ext cx="457200" cy="457200"/>
          </a:xfrm>
          <a:prstGeom prst="ellipse">
            <a:avLst/>
          </a:prstGeom>
          <a:ln w="762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819400" y="3124200"/>
            <a:ext cx="457200" cy="457200"/>
          </a:xfrm>
          <a:prstGeom prst="ellipse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038600" y="4343400"/>
            <a:ext cx="457200" cy="457200"/>
          </a:xfrm>
          <a:prstGeom prst="ellipse">
            <a:avLst/>
          </a:prstGeom>
          <a:ln w="762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191000" y="2057400"/>
            <a:ext cx="457200" cy="457200"/>
          </a:xfrm>
          <a:prstGeom prst="ellipse">
            <a:avLst/>
          </a:prstGeom>
          <a:ln w="762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410200" y="2895600"/>
            <a:ext cx="457200" cy="457200"/>
          </a:xfrm>
          <a:prstGeom prst="ellipse">
            <a:avLst/>
          </a:prstGeom>
          <a:ln w="762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791200" y="4419600"/>
            <a:ext cx="457200" cy="457200"/>
          </a:xfrm>
          <a:prstGeom prst="ellipse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162800" y="2819400"/>
            <a:ext cx="457200" cy="457200"/>
          </a:xfrm>
          <a:prstGeom prst="ellipse">
            <a:avLst/>
          </a:prstGeom>
          <a:ln w="762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4" idx="7"/>
            <a:endCxn id="7" idx="3"/>
          </p:cNvCxnSpPr>
          <p:nvPr/>
        </p:nvCxnSpPr>
        <p:spPr>
          <a:xfrm rot="5400000" flipH="1" flipV="1">
            <a:off x="1761845" y="3209645"/>
            <a:ext cx="819710" cy="1429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5" idx="6"/>
            <a:endCxn id="7" idx="2"/>
          </p:cNvCxnSpPr>
          <p:nvPr/>
        </p:nvCxnSpPr>
        <p:spPr>
          <a:xfrm>
            <a:off x="1371600" y="3352800"/>
            <a:ext cx="1447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6" idx="5"/>
            <a:endCxn id="7" idx="1"/>
          </p:cNvCxnSpPr>
          <p:nvPr/>
        </p:nvCxnSpPr>
        <p:spPr>
          <a:xfrm rot="16200000" flipH="1">
            <a:off x="2219045" y="2523845"/>
            <a:ext cx="819710" cy="514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5" idx="7"/>
            <a:endCxn id="6" idx="3"/>
          </p:cNvCxnSpPr>
          <p:nvPr/>
        </p:nvCxnSpPr>
        <p:spPr>
          <a:xfrm rot="5400000" flipH="1" flipV="1">
            <a:off x="1266545" y="2409545"/>
            <a:ext cx="819710" cy="7435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5"/>
            <a:endCxn id="8" idx="1"/>
          </p:cNvCxnSpPr>
          <p:nvPr/>
        </p:nvCxnSpPr>
        <p:spPr>
          <a:xfrm rot="16200000" flipH="1">
            <a:off x="3209645" y="3514445"/>
            <a:ext cx="895910" cy="895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7" idx="7"/>
            <a:endCxn id="9" idx="3"/>
          </p:cNvCxnSpPr>
          <p:nvPr/>
        </p:nvCxnSpPr>
        <p:spPr>
          <a:xfrm rot="5400000" flipH="1" flipV="1">
            <a:off x="3362045" y="2295245"/>
            <a:ext cx="743510" cy="1048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7" idx="6"/>
            <a:endCxn id="10" idx="2"/>
          </p:cNvCxnSpPr>
          <p:nvPr/>
        </p:nvCxnSpPr>
        <p:spPr>
          <a:xfrm flipV="1">
            <a:off x="3276600" y="3124200"/>
            <a:ext cx="2133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8" idx="7"/>
            <a:endCxn id="10" idx="3"/>
          </p:cNvCxnSpPr>
          <p:nvPr/>
        </p:nvCxnSpPr>
        <p:spPr>
          <a:xfrm rot="5400000" flipH="1" flipV="1">
            <a:off x="4390745" y="3323945"/>
            <a:ext cx="1124510" cy="1048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0" idx="4"/>
            <a:endCxn id="11" idx="0"/>
          </p:cNvCxnSpPr>
          <p:nvPr/>
        </p:nvCxnSpPr>
        <p:spPr>
          <a:xfrm rot="16200000" flipH="1">
            <a:off x="5295900" y="3695700"/>
            <a:ext cx="1066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8" idx="6"/>
            <a:endCxn id="11" idx="2"/>
          </p:cNvCxnSpPr>
          <p:nvPr/>
        </p:nvCxnSpPr>
        <p:spPr>
          <a:xfrm>
            <a:off x="4495800" y="4572000"/>
            <a:ext cx="1295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1" idx="7"/>
            <a:endCxn id="12" idx="3"/>
          </p:cNvCxnSpPr>
          <p:nvPr/>
        </p:nvCxnSpPr>
        <p:spPr>
          <a:xfrm rot="5400000" flipH="1" flipV="1">
            <a:off x="6067145" y="3323945"/>
            <a:ext cx="1276910" cy="1048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524000" y="5334000"/>
            <a:ext cx="32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  <a:latin typeface="Corbel"/>
              </a:rPr>
              <a:t>Conformists</a:t>
            </a:r>
            <a:r>
              <a:rPr lang="en-US" sz="2400" dirty="0" smtClean="0">
                <a:latin typeface="Corbel"/>
              </a:rPr>
              <a:t>:  Smoke if ≥ 1/2 neighbors smoke.</a:t>
            </a:r>
            <a:endParaRPr lang="en-US" sz="2400" dirty="0"/>
          </a:p>
        </p:txBody>
      </p:sp>
      <p:sp>
        <p:nvSpPr>
          <p:cNvPr id="25" name="Oval 24"/>
          <p:cNvSpPr/>
          <p:nvPr/>
        </p:nvSpPr>
        <p:spPr>
          <a:xfrm>
            <a:off x="914400" y="5486400"/>
            <a:ext cx="457200" cy="4572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5410200" y="5334000"/>
            <a:ext cx="312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  <a:latin typeface="Corbel"/>
              </a:rPr>
              <a:t>Rebels</a:t>
            </a:r>
            <a:r>
              <a:rPr lang="en-US" sz="2400" dirty="0" smtClean="0">
                <a:latin typeface="Corbel"/>
              </a:rPr>
              <a:t>:  Smoke if no neighbor smokes.</a:t>
            </a:r>
            <a:endParaRPr lang="en-US" sz="2400" dirty="0"/>
          </a:p>
        </p:txBody>
      </p:sp>
      <p:sp>
        <p:nvSpPr>
          <p:cNvPr id="27" name="Oval 26"/>
          <p:cNvSpPr/>
          <p:nvPr/>
        </p:nvSpPr>
        <p:spPr>
          <a:xfrm>
            <a:off x="4800600" y="5486400"/>
            <a:ext cx="457200" cy="457200"/>
          </a:xfrm>
          <a:prstGeom prst="ellipse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>
            <a:stCxn id="5" idx="4"/>
            <a:endCxn id="4" idx="0"/>
          </p:cNvCxnSpPr>
          <p:nvPr/>
        </p:nvCxnSpPr>
        <p:spPr>
          <a:xfrm rot="16200000" flipH="1">
            <a:off x="876300" y="3848100"/>
            <a:ext cx="6858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4" idx="6"/>
            <a:endCxn id="8" idx="2"/>
          </p:cNvCxnSpPr>
          <p:nvPr/>
        </p:nvCxnSpPr>
        <p:spPr>
          <a:xfrm>
            <a:off x="1524000" y="4495800"/>
            <a:ext cx="2514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6" idx="6"/>
            <a:endCxn id="9" idx="2"/>
          </p:cNvCxnSpPr>
          <p:nvPr/>
        </p:nvCxnSpPr>
        <p:spPr>
          <a:xfrm>
            <a:off x="2438400" y="2209800"/>
            <a:ext cx="1752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9" idx="5"/>
            <a:endCxn id="10" idx="1"/>
          </p:cNvCxnSpPr>
          <p:nvPr/>
        </p:nvCxnSpPr>
        <p:spPr>
          <a:xfrm rot="16200000" flipH="1">
            <a:off x="4771745" y="2257145"/>
            <a:ext cx="514910" cy="895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0" idx="6"/>
            <a:endCxn id="12" idx="2"/>
          </p:cNvCxnSpPr>
          <p:nvPr/>
        </p:nvCxnSpPr>
        <p:spPr>
          <a:xfrm flipV="1">
            <a:off x="5867400" y="3048000"/>
            <a:ext cx="1295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12" idx="1"/>
            <a:endCxn id="9" idx="6"/>
          </p:cNvCxnSpPr>
          <p:nvPr/>
        </p:nvCxnSpPr>
        <p:spPr>
          <a:xfrm rot="16200000" flipV="1">
            <a:off x="5638801" y="1295400"/>
            <a:ext cx="600355" cy="25815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9" idx="4"/>
            <a:endCxn id="8" idx="0"/>
          </p:cNvCxnSpPr>
          <p:nvPr/>
        </p:nvCxnSpPr>
        <p:spPr>
          <a:xfrm rot="5400000">
            <a:off x="3429000" y="3352800"/>
            <a:ext cx="18288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How does network structure effect equilibria?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How can one design the network to produce optimal equilibria?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Behavior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Start from an initial configuration and let players update strategies over time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what equilibrium results?</a:t>
            </a:r>
          </a:p>
          <a:p>
            <a:pPr>
              <a:buNone/>
            </a:pPr>
            <a:r>
              <a:rPr lang="en-US" dirty="0" smtClean="0"/>
              <a:t>		how’s it depend on initial configuration?</a:t>
            </a:r>
          </a:p>
          <a:p>
            <a:pPr>
              <a:buNone/>
            </a:pPr>
            <a:r>
              <a:rPr lang="en-US" dirty="0" smtClean="0"/>
              <a:t>		how’s it depend on network structure?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Behavior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Assume players act </a:t>
            </a:r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myopically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chemeClr val="accent1"/>
                </a:solidFill>
              </a:rPr>
              <a:t>sequentially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 Adoption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Having similar behaviors/technologies as neighbors facilitates interaction (improves communication, understanding, etc.)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Given initial adoption, can we “buy off” some customers to get everyone to use another product?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Diffusion of Innovation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Each person can only adopt one behavior.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You gain more if you have the same behavior as your peers.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As people update behaviors to improve gains, diffusion happens.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Nodes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3505200" y="2133600"/>
            <a:ext cx="838200" cy="83820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029200" y="2133600"/>
            <a:ext cx="838200" cy="83820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>
            <a:stCxn id="12" idx="6"/>
            <a:endCxn id="13" idx="2"/>
          </p:cNvCxnSpPr>
          <p:nvPr/>
        </p:nvCxnSpPr>
        <p:spPr>
          <a:xfrm>
            <a:off x="4343400" y="2552700"/>
            <a:ext cx="6858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3505200" y="5105400"/>
            <a:ext cx="838200" cy="8382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029200" y="5105400"/>
            <a:ext cx="838200" cy="83820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8" idx="6"/>
            <a:endCxn id="19" idx="2"/>
          </p:cNvCxnSpPr>
          <p:nvPr/>
        </p:nvCxnSpPr>
        <p:spPr>
          <a:xfrm>
            <a:off x="4343400" y="5524500"/>
            <a:ext cx="6858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3505200" y="3645932"/>
            <a:ext cx="838200" cy="8382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5029200" y="3645932"/>
            <a:ext cx="838200" cy="8382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>
            <a:stCxn id="21" idx="6"/>
            <a:endCxn id="22" idx="2"/>
          </p:cNvCxnSpPr>
          <p:nvPr/>
        </p:nvCxnSpPr>
        <p:spPr>
          <a:xfrm>
            <a:off x="4343400" y="4065032"/>
            <a:ext cx="6858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990600" y="16002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If both adopt </a:t>
            </a:r>
            <a:r>
              <a:rPr lang="en-US" sz="2400" dirty="0" smtClean="0">
                <a:solidFill>
                  <a:schemeClr val="tx2"/>
                </a:solidFill>
              </a:rPr>
              <a:t>A</a:t>
            </a:r>
            <a:r>
              <a:rPr lang="en-US" sz="2400" dirty="0" smtClean="0"/>
              <a:t>, get satisfaction </a:t>
            </a:r>
            <a:r>
              <a:rPr lang="en-US" sz="2400" dirty="0" smtClean="0">
                <a:solidFill>
                  <a:schemeClr val="tx2"/>
                </a:solidFill>
              </a:rPr>
              <a:t>a</a:t>
            </a:r>
            <a:r>
              <a:rPr lang="en-US" sz="2400" dirty="0" smtClean="0"/>
              <a:t> from coordination.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990600" y="31242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If both adopt </a:t>
            </a:r>
            <a:r>
              <a:rPr lang="en-US" sz="2400" dirty="0" smtClean="0">
                <a:solidFill>
                  <a:schemeClr val="tx2"/>
                </a:solidFill>
              </a:rPr>
              <a:t>B</a:t>
            </a:r>
            <a:r>
              <a:rPr lang="en-US" sz="2400" dirty="0" smtClean="0"/>
              <a:t>, get satisfaction </a:t>
            </a:r>
            <a:r>
              <a:rPr lang="en-US" sz="2400" dirty="0" smtClean="0">
                <a:solidFill>
                  <a:schemeClr val="tx2"/>
                </a:solidFill>
              </a:rPr>
              <a:t>b</a:t>
            </a:r>
            <a:r>
              <a:rPr lang="en-US" sz="2400" dirty="0" smtClean="0"/>
              <a:t> from coordination.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990600" y="4648200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</a:t>
            </a:r>
            <a:r>
              <a:rPr lang="en-US" sz="2400" dirty="0" smtClean="0"/>
              <a:t>dopt different behaviors, no coordination, </a:t>
            </a:r>
            <a:r>
              <a:rPr lang="en-US" sz="2400" dirty="0" smtClean="0">
                <a:solidFill>
                  <a:schemeClr val="tx2"/>
                </a:solidFill>
              </a:rPr>
              <a:t>zero satisfaction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8" grpId="0" animBg="1"/>
      <p:bldP spid="19" grpId="0" animBg="1"/>
      <p:bldP spid="21" grpId="0" animBg="1"/>
      <p:bldP spid="22" grpId="0" animBg="1"/>
      <p:bldP spid="24" grpId="0"/>
      <p:bldP spid="25" grpId="0"/>
      <p:bldP spid="2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 Nodes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096000" y="4859179"/>
            <a:ext cx="838200" cy="83820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v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648200" y="5392579"/>
            <a:ext cx="685800" cy="6858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876800" y="3944779"/>
            <a:ext cx="685800" cy="6858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172200" y="3258979"/>
            <a:ext cx="685800" cy="68580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543800" y="5468779"/>
            <a:ext cx="685800" cy="68580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7391400" y="3944779"/>
            <a:ext cx="685800" cy="6858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6" idx="5"/>
            <a:endCxn id="4" idx="1"/>
          </p:cNvCxnSpPr>
          <p:nvPr/>
        </p:nvCxnSpPr>
        <p:spPr>
          <a:xfrm rot="16200000" flipH="1">
            <a:off x="5614567" y="4377745"/>
            <a:ext cx="451784" cy="756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8" idx="4"/>
            <a:endCxn id="4" idx="0"/>
          </p:cNvCxnSpPr>
          <p:nvPr/>
        </p:nvCxnSpPr>
        <p:spPr>
          <a:xfrm rot="5400000">
            <a:off x="6057900" y="4401979"/>
            <a:ext cx="91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0" idx="3"/>
            <a:endCxn id="4" idx="7"/>
          </p:cNvCxnSpPr>
          <p:nvPr/>
        </p:nvCxnSpPr>
        <p:spPr>
          <a:xfrm rot="5400000">
            <a:off x="6925749" y="4415846"/>
            <a:ext cx="451784" cy="6803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5" idx="7"/>
            <a:endCxn id="4" idx="2"/>
          </p:cNvCxnSpPr>
          <p:nvPr/>
        </p:nvCxnSpPr>
        <p:spPr>
          <a:xfrm rot="5400000" flipH="1" flipV="1">
            <a:off x="5557417" y="4954430"/>
            <a:ext cx="214733" cy="8624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9" idx="1"/>
            <a:endCxn id="4" idx="6"/>
          </p:cNvCxnSpPr>
          <p:nvPr/>
        </p:nvCxnSpPr>
        <p:spPr>
          <a:xfrm rot="16200000" flipV="1">
            <a:off x="7143751" y="5068729"/>
            <a:ext cx="290933" cy="710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/>
          <p:cNvSpPr>
            <a:spLocks noGrp="1"/>
          </p:cNvSpPr>
          <p:nvPr>
            <p:ph idx="1"/>
          </p:nvPr>
        </p:nvSpPr>
        <p:spPr>
          <a:xfrm>
            <a:off x="381000" y="1430179"/>
            <a:ext cx="8229600" cy="1524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Node communicates using same behavior with each of its neighbors</a:t>
            </a:r>
          </a:p>
          <a:p>
            <a:pPr>
              <a:buNone/>
            </a:pPr>
            <a:r>
              <a:rPr lang="en-US" dirty="0" smtClean="0"/>
              <a:t>Total satisfaction is sum of edge satisfactions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762000" y="3324523"/>
            <a:ext cx="37338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Suppose node </a:t>
            </a:r>
            <a:r>
              <a:rPr lang="en-US" sz="2400" dirty="0" smtClean="0">
                <a:solidFill>
                  <a:schemeClr val="tx2"/>
                </a:solidFill>
              </a:rPr>
              <a:t>v</a:t>
            </a:r>
            <a:r>
              <a:rPr lang="en-US" sz="2400" dirty="0" smtClean="0"/>
              <a:t> has </a:t>
            </a:r>
            <a:r>
              <a:rPr lang="en-US" sz="2400" dirty="0" smtClean="0">
                <a:solidFill>
                  <a:schemeClr val="tx2"/>
                </a:solidFill>
              </a:rPr>
              <a:t>d</a:t>
            </a:r>
            <a:r>
              <a:rPr lang="en-US" sz="2400" dirty="0" smtClean="0"/>
              <a:t> neighbors, of which fraction </a:t>
            </a:r>
            <a:r>
              <a:rPr lang="en-US" sz="2400" dirty="0" smtClean="0">
                <a:solidFill>
                  <a:schemeClr val="tx2"/>
                </a:solidFill>
              </a:rPr>
              <a:t>p</a:t>
            </a:r>
            <a:r>
              <a:rPr lang="en-US" sz="2400" dirty="0" smtClean="0"/>
              <a:t> use </a:t>
            </a:r>
            <a:r>
              <a:rPr lang="en-US" sz="2400" dirty="0" smtClean="0">
                <a:solidFill>
                  <a:schemeClr val="tx2"/>
                </a:solidFill>
              </a:rPr>
              <a:t>A</a:t>
            </a:r>
            <a:r>
              <a:rPr lang="en-US" sz="2400" dirty="0" smtClean="0"/>
              <a:t>.  Then </a:t>
            </a:r>
            <a:r>
              <a:rPr lang="en-US" sz="2400" dirty="0" smtClean="0">
                <a:solidFill>
                  <a:schemeClr val="tx2"/>
                </a:solidFill>
              </a:rPr>
              <a:t>v</a:t>
            </a:r>
            <a:r>
              <a:rPr lang="en-US" sz="2400" dirty="0" smtClean="0"/>
              <a:t> will use </a:t>
            </a:r>
            <a:r>
              <a:rPr lang="en-US" sz="2400" dirty="0" smtClean="0">
                <a:solidFill>
                  <a:schemeClr val="tx2"/>
                </a:solidFill>
              </a:rPr>
              <a:t>A</a:t>
            </a:r>
            <a:r>
              <a:rPr lang="en-US" sz="2400" dirty="0" smtClean="0"/>
              <a:t> if </a:t>
            </a:r>
          </a:p>
          <a:p>
            <a:endParaRPr lang="en-US" sz="1200" dirty="0" smtClean="0"/>
          </a:p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pda &gt; (1-p)db</a:t>
            </a:r>
          </a:p>
          <a:p>
            <a:r>
              <a:rPr lang="en-US" sz="2400" dirty="0"/>
              <a:t>o</a:t>
            </a:r>
            <a:r>
              <a:rPr lang="en-US" sz="2400" dirty="0" smtClean="0"/>
              <a:t>r</a:t>
            </a:r>
          </a:p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p &gt; b / (a+b) = q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6" name="Oval Callout 35"/>
          <p:cNvSpPr/>
          <p:nvPr/>
        </p:nvSpPr>
        <p:spPr>
          <a:xfrm>
            <a:off x="4648200" y="3411379"/>
            <a:ext cx="3657600" cy="2057400"/>
          </a:xfrm>
          <a:prstGeom prst="wedgeEllipseCallout">
            <a:avLst>
              <a:gd name="adj1" fmla="val -69417"/>
              <a:gd name="adj2" fmla="val 60549"/>
            </a:avLst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Relative quality of behavior B compared to behavior A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35" grpId="0"/>
      <p:bldP spid="3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Choosing Behaviors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79875"/>
            <a:ext cx="5943600" cy="2625725"/>
          </a:xfrm>
        </p:spPr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	If at least a </a:t>
            </a:r>
            <a:r>
              <a:rPr lang="en-US" dirty="0" smtClean="0">
                <a:solidFill>
                  <a:schemeClr val="tx2"/>
                </a:solidFill>
              </a:rPr>
              <a:t>q</a:t>
            </a:r>
            <a:r>
              <a:rPr lang="en-US" dirty="0" smtClean="0"/>
              <a:t> fraction of neighbors are blue, then turn blue, else turn yellow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733800" y="2098675"/>
            <a:ext cx="838200" cy="83820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334000" y="3317875"/>
            <a:ext cx="838200" cy="8382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019800" y="1336675"/>
            <a:ext cx="838200" cy="8382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286000" y="3089275"/>
            <a:ext cx="838200" cy="8382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239000" y="3165475"/>
            <a:ext cx="838200" cy="83820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781800" y="5375275"/>
            <a:ext cx="838200" cy="83820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295400" y="1870075"/>
            <a:ext cx="838200" cy="83820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endCxn id="4" idx="2"/>
          </p:cNvCxnSpPr>
          <p:nvPr/>
        </p:nvCxnSpPr>
        <p:spPr>
          <a:xfrm>
            <a:off x="2133600" y="2327275"/>
            <a:ext cx="1600200" cy="190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7" idx="1"/>
          </p:cNvCxnSpPr>
          <p:nvPr/>
        </p:nvCxnSpPr>
        <p:spPr>
          <a:xfrm rot="16200000" flipH="1">
            <a:off x="1866900" y="2670173"/>
            <a:ext cx="656153" cy="4275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5" idx="1"/>
          </p:cNvCxnSpPr>
          <p:nvPr/>
        </p:nvCxnSpPr>
        <p:spPr>
          <a:xfrm>
            <a:off x="4419600" y="2784475"/>
            <a:ext cx="1037152" cy="6561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5" idx="2"/>
          </p:cNvCxnSpPr>
          <p:nvPr/>
        </p:nvCxnSpPr>
        <p:spPr>
          <a:xfrm>
            <a:off x="3124200" y="3470275"/>
            <a:ext cx="2209800" cy="266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5" idx="5"/>
            <a:endCxn id="9" idx="1"/>
          </p:cNvCxnSpPr>
          <p:nvPr/>
        </p:nvCxnSpPr>
        <p:spPr>
          <a:xfrm rot="16200000" flipH="1">
            <a:off x="5744649" y="4338123"/>
            <a:ext cx="1464702" cy="855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8" idx="2"/>
          </p:cNvCxnSpPr>
          <p:nvPr/>
        </p:nvCxnSpPr>
        <p:spPr>
          <a:xfrm flipV="1">
            <a:off x="6172200" y="3584575"/>
            <a:ext cx="1066800" cy="114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6" idx="3"/>
            <a:endCxn id="5" idx="0"/>
          </p:cNvCxnSpPr>
          <p:nvPr/>
        </p:nvCxnSpPr>
        <p:spPr>
          <a:xfrm rot="5400000">
            <a:off x="5314951" y="2490273"/>
            <a:ext cx="1265751" cy="3894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6" idx="5"/>
            <a:endCxn id="8" idx="1"/>
          </p:cNvCxnSpPr>
          <p:nvPr/>
        </p:nvCxnSpPr>
        <p:spPr>
          <a:xfrm rot="16200000" flipH="1">
            <a:off x="6430449" y="2356923"/>
            <a:ext cx="1236102" cy="62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9" idx="7"/>
            <a:endCxn id="8" idx="4"/>
          </p:cNvCxnSpPr>
          <p:nvPr/>
        </p:nvCxnSpPr>
        <p:spPr>
          <a:xfrm rot="5400000" flipH="1" flipV="1">
            <a:off x="6830499" y="4670425"/>
            <a:ext cx="1494351" cy="1608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Theory in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Example</a:t>
            </a:r>
            <a:r>
              <a:rPr lang="en-US" dirty="0" smtClean="0"/>
              <a:t>: Should athletes dope?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+ improves performance</a:t>
            </a:r>
          </a:p>
          <a:p>
            <a:pPr>
              <a:buNone/>
            </a:pPr>
            <a:r>
              <a:rPr lang="en-US" dirty="0" smtClean="0"/>
              <a:t>	-  penalities if caught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i="1" dirty="0" smtClean="0"/>
              <a:t>Beneficial to dope if enough competitors dope.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53000" y="2819400"/>
            <a:ext cx="39419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(esp. if competitors dope)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304800"/>
            <a:ext cx="7696200" cy="1431925"/>
          </a:xfrm>
          <a:noFill/>
        </p:spPr>
        <p:txBody>
          <a:bodyPr/>
          <a:lstStyle/>
          <a:p>
            <a:r>
              <a:rPr lang="en-US"/>
              <a:t>Coordination Game, cont’d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530725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endParaRPr lang="en-US" sz="2600" dirty="0" smtClean="0"/>
          </a:p>
          <a:p>
            <a:pPr>
              <a:lnSpc>
                <a:spcPct val="90000"/>
              </a:lnSpc>
            </a:pPr>
            <a:endParaRPr lang="en-US" sz="2600" dirty="0"/>
          </a:p>
          <a:p>
            <a:pPr>
              <a:lnSpc>
                <a:spcPct val="90000"/>
              </a:lnSpc>
              <a:buNone/>
            </a:pPr>
            <a:endParaRPr lang="en-US" sz="2600" dirty="0"/>
          </a:p>
          <a:p>
            <a:pPr>
              <a:lnSpc>
                <a:spcPct val="90000"/>
              </a:lnSpc>
              <a:buNone/>
            </a:pPr>
            <a:endParaRPr lang="en-US" sz="1400" dirty="0" smtClean="0"/>
          </a:p>
          <a:p>
            <a:pPr>
              <a:lnSpc>
                <a:spcPct val="90000"/>
              </a:lnSpc>
              <a:buNone/>
            </a:pPr>
            <a:endParaRPr lang="en-US" sz="1400" dirty="0"/>
          </a:p>
          <a:p>
            <a:pPr>
              <a:lnSpc>
                <a:spcPct val="90000"/>
              </a:lnSpc>
              <a:buNone/>
            </a:pPr>
            <a:endParaRPr lang="en-US" sz="1400" dirty="0" smtClean="0"/>
          </a:p>
          <a:p>
            <a:pPr>
              <a:lnSpc>
                <a:spcPct val="90000"/>
              </a:lnSpc>
              <a:buNone/>
            </a:pPr>
            <a:r>
              <a:rPr lang="en-US" sz="2600" dirty="0" smtClean="0"/>
              <a:t>		Payoff Matrix</a:t>
            </a:r>
          </a:p>
          <a:p>
            <a:pPr>
              <a:lnSpc>
                <a:spcPct val="90000"/>
              </a:lnSpc>
            </a:pPr>
            <a:endParaRPr lang="en-US" sz="2600" dirty="0" smtClean="0"/>
          </a:p>
          <a:p>
            <a:pPr>
              <a:lnSpc>
                <a:spcPct val="90000"/>
              </a:lnSpc>
              <a:buNone/>
            </a:pPr>
            <a:r>
              <a:rPr lang="en-US" sz="2600" dirty="0" smtClean="0"/>
              <a:t>Payoff </a:t>
            </a:r>
            <a:r>
              <a:rPr lang="en-US" sz="2600" dirty="0"/>
              <a:t>of a node is the sum over all incident edges.</a:t>
            </a:r>
          </a:p>
          <a:p>
            <a:pPr>
              <a:lnSpc>
                <a:spcPct val="90000"/>
              </a:lnSpc>
              <a:buNone/>
            </a:pPr>
            <a:r>
              <a:rPr lang="en-US" sz="2600" dirty="0"/>
              <a:t>An </a:t>
            </a:r>
            <a:r>
              <a:rPr lang="en-US" sz="2600" dirty="0">
                <a:solidFill>
                  <a:schemeClr val="tx2"/>
                </a:solidFill>
              </a:rPr>
              <a:t>equilibrium </a:t>
            </a:r>
            <a:r>
              <a:rPr lang="en-US" sz="2600" dirty="0"/>
              <a:t>is a strategy profile where no player can gain by changing strategies.</a:t>
            </a:r>
          </a:p>
          <a:p>
            <a:pPr>
              <a:lnSpc>
                <a:spcPct val="90000"/>
              </a:lnSpc>
            </a:pPr>
            <a:endParaRPr lang="en-US" sz="26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038600" y="1524000"/>
          <a:ext cx="3657600" cy="2438400"/>
        </p:xfrm>
        <a:graphic>
          <a:graphicData uri="http://schemas.openxmlformats.org/drawingml/2006/table">
            <a:tbl>
              <a:tblPr firstRow="1" firstCol="1">
                <a:tableStyleId>{7DF18680-E054-41AD-8BC1-D1AEF772440D}</a:tableStyleId>
              </a:tblPr>
              <a:tblGrid>
                <a:gridCol w="1219200"/>
                <a:gridCol w="1219200"/>
                <a:gridCol w="1219200"/>
              </a:tblGrid>
              <a:tr h="812800">
                <a:tc>
                  <a:txBody>
                    <a:bodyPr/>
                    <a:lstStyle/>
                    <a:p>
                      <a:r>
                        <a:rPr lang="en-US" dirty="0" smtClean="0"/>
                        <a:t>Player 1/ Player 2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(1-q,1-q)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(0,0)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(0,0)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(q,q)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Diffusion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Some nodes are endowed with a fixed strategy</a:t>
            </a:r>
          </a:p>
          <a:p>
            <a:pPr>
              <a:buNone/>
            </a:pPr>
            <a:r>
              <a:rPr lang="en-US" dirty="0" smtClean="0"/>
              <a:t>Remaining nodes move sequentially in an arbitrary order infinitely often</a:t>
            </a:r>
          </a:p>
          <a:p>
            <a:pPr>
              <a:buNone/>
            </a:pPr>
            <a:r>
              <a:rPr lang="en-US" dirty="0" smtClean="0"/>
              <a:t>When asked to move, a node myopically chooses behavior that maximizes payoff</a:t>
            </a:r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dirty="0" smtClean="0"/>
              <a:t>“If </a:t>
            </a:r>
            <a:r>
              <a:rPr lang="en-US" dirty="0" smtClean="0">
                <a:solidFill>
                  <a:schemeClr val="tx2"/>
                </a:solidFill>
              </a:rPr>
              <a:t>&gt; q </a:t>
            </a:r>
            <a:r>
              <a:rPr lang="en-US" dirty="0" smtClean="0"/>
              <a:t>fraction of neighbors play </a:t>
            </a:r>
            <a:r>
              <a:rPr lang="en-US" dirty="0" smtClean="0">
                <a:solidFill>
                  <a:schemeClr val="tx2"/>
                </a:solidFill>
              </a:rPr>
              <a:t>A</a:t>
            </a:r>
            <a:r>
              <a:rPr lang="en-US" dirty="0" smtClean="0"/>
              <a:t>, then play </a:t>
            </a:r>
            <a:r>
              <a:rPr lang="en-US" dirty="0" smtClean="0">
                <a:solidFill>
                  <a:schemeClr val="tx2"/>
                </a:solidFill>
              </a:rPr>
              <a:t>A</a:t>
            </a:r>
            <a:r>
              <a:rPr lang="en-US" dirty="0" smtClean="0"/>
              <a:t>.”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Diffusion Questions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buNone/>
            </a:pPr>
            <a:r>
              <a:rPr lang="en-US" dirty="0"/>
              <a:t>A game-theoretic model of diffusion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sz="2600" dirty="0">
                <a:solidFill>
                  <a:schemeClr val="tx2"/>
                </a:solidFill>
              </a:rPr>
              <a:t>Question</a:t>
            </a:r>
            <a:r>
              <a:rPr lang="en-US" sz="2600" dirty="0"/>
              <a:t>: can a new </a:t>
            </a:r>
            <a:r>
              <a:rPr lang="en-US" sz="2600" dirty="0" smtClean="0"/>
              <a:t>behavior spread </a:t>
            </a:r>
            <a:r>
              <a:rPr lang="en-US" sz="2600" dirty="0"/>
              <a:t>through a network where almost everyone is initially using another </a:t>
            </a:r>
            <a:r>
              <a:rPr lang="en-US" sz="2600" dirty="0" smtClean="0"/>
              <a:t>behavior?</a:t>
            </a:r>
            <a:endParaRPr lang="en-US" sz="2600" dirty="0"/>
          </a:p>
          <a:p>
            <a:pPr>
              <a:buNone/>
            </a:pPr>
            <a:r>
              <a:rPr lang="en-US" dirty="0" smtClean="0"/>
              <a:t>Can compatibility help?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Diffusion Example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57600"/>
            <a:ext cx="8229600" cy="2473325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Endow group </a:t>
            </a:r>
            <a:r>
              <a:rPr lang="en-US" dirty="0" smtClean="0">
                <a:solidFill>
                  <a:schemeClr val="tx2"/>
                </a:solidFill>
              </a:rPr>
              <a:t>0</a:t>
            </a:r>
            <a:r>
              <a:rPr lang="en-US" dirty="0" smtClean="0"/>
              <a:t> with blue strategy</a:t>
            </a:r>
          </a:p>
          <a:p>
            <a:pPr>
              <a:buNone/>
            </a:pPr>
            <a:r>
              <a:rPr lang="en-US" dirty="0" smtClean="0"/>
              <a:t>``If at least a </a:t>
            </a:r>
            <a:r>
              <a:rPr lang="en-US" dirty="0" smtClean="0">
                <a:solidFill>
                  <a:schemeClr val="tx2"/>
                </a:solidFill>
              </a:rPr>
              <a:t>q</a:t>
            </a:r>
            <a:r>
              <a:rPr lang="en-US" dirty="0" smtClean="0"/>
              <a:t> fraction of neighbors use blue strategy, then use blue strategy.’’</a:t>
            </a:r>
          </a:p>
          <a:p>
            <a:pPr>
              <a:buNone/>
            </a:pPr>
            <a:r>
              <a:rPr lang="en-US" dirty="0" smtClean="0"/>
              <a:t>If </a:t>
            </a:r>
            <a:r>
              <a:rPr lang="en-US" dirty="0" smtClean="0">
                <a:solidFill>
                  <a:schemeClr val="tx2"/>
                </a:solidFill>
              </a:rPr>
              <a:t>q &lt; ½</a:t>
            </a:r>
            <a:r>
              <a:rPr lang="en-US" dirty="0" smtClean="0"/>
              <a:t>, whole graph will turn blue</a:t>
            </a:r>
            <a:endParaRPr lang="en-US" dirty="0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2895600" y="2071687"/>
            <a:ext cx="457200" cy="1066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3733800" y="2071687"/>
            <a:ext cx="457200" cy="1066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4572000" y="2071687"/>
            <a:ext cx="457200" cy="1066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5410200" y="2071687"/>
            <a:ext cx="457200" cy="1066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3124200" y="2300287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3124200" y="2300287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3124200" y="2300287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 flipV="1">
            <a:off x="3124200" y="2300287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>
            <a:off x="3124200" y="2605087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3124200" y="2605087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 flipV="1">
            <a:off x="3124200" y="2605087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 flipV="1">
            <a:off x="3124200" y="2300287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3962400" y="2300287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3962400" y="2300287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Line 18"/>
          <p:cNvSpPr>
            <a:spLocks noChangeShapeType="1"/>
          </p:cNvSpPr>
          <p:nvPr/>
        </p:nvSpPr>
        <p:spPr bwMode="auto">
          <a:xfrm flipV="1">
            <a:off x="3962400" y="2300287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" name="Line 19"/>
          <p:cNvSpPr>
            <a:spLocks noChangeShapeType="1"/>
          </p:cNvSpPr>
          <p:nvPr/>
        </p:nvSpPr>
        <p:spPr bwMode="auto">
          <a:xfrm>
            <a:off x="3962400" y="2605087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" name="Line 20"/>
          <p:cNvSpPr>
            <a:spLocks noChangeShapeType="1"/>
          </p:cNvSpPr>
          <p:nvPr/>
        </p:nvSpPr>
        <p:spPr bwMode="auto">
          <a:xfrm>
            <a:off x="3962400" y="2605087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Line 21"/>
          <p:cNvSpPr>
            <a:spLocks noChangeShapeType="1"/>
          </p:cNvSpPr>
          <p:nvPr/>
        </p:nvSpPr>
        <p:spPr bwMode="auto">
          <a:xfrm>
            <a:off x="3962400" y="2909887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 flipV="1">
            <a:off x="3962400" y="2605087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Line 23"/>
          <p:cNvSpPr>
            <a:spLocks noChangeShapeType="1"/>
          </p:cNvSpPr>
          <p:nvPr/>
        </p:nvSpPr>
        <p:spPr bwMode="auto">
          <a:xfrm flipV="1">
            <a:off x="3962400" y="2300287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Line 24"/>
          <p:cNvSpPr>
            <a:spLocks noChangeShapeType="1"/>
          </p:cNvSpPr>
          <p:nvPr/>
        </p:nvSpPr>
        <p:spPr bwMode="auto">
          <a:xfrm>
            <a:off x="4800600" y="2300287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Line 25"/>
          <p:cNvSpPr>
            <a:spLocks noChangeShapeType="1"/>
          </p:cNvSpPr>
          <p:nvPr/>
        </p:nvSpPr>
        <p:spPr bwMode="auto">
          <a:xfrm>
            <a:off x="4800600" y="2300287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Line 26"/>
          <p:cNvSpPr>
            <a:spLocks noChangeShapeType="1"/>
          </p:cNvSpPr>
          <p:nvPr/>
        </p:nvSpPr>
        <p:spPr bwMode="auto">
          <a:xfrm>
            <a:off x="4800600" y="2300287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Line 27"/>
          <p:cNvSpPr>
            <a:spLocks noChangeShapeType="1"/>
          </p:cNvSpPr>
          <p:nvPr/>
        </p:nvSpPr>
        <p:spPr bwMode="auto">
          <a:xfrm flipV="1">
            <a:off x="4800600" y="2300287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Line 28"/>
          <p:cNvSpPr>
            <a:spLocks noChangeShapeType="1"/>
          </p:cNvSpPr>
          <p:nvPr/>
        </p:nvSpPr>
        <p:spPr bwMode="auto">
          <a:xfrm>
            <a:off x="4800600" y="2605087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29"/>
          <p:cNvSpPr>
            <a:spLocks noChangeShapeType="1"/>
          </p:cNvSpPr>
          <p:nvPr/>
        </p:nvSpPr>
        <p:spPr bwMode="auto">
          <a:xfrm>
            <a:off x="4800600" y="2605087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Line 30"/>
          <p:cNvSpPr>
            <a:spLocks noChangeShapeType="1"/>
          </p:cNvSpPr>
          <p:nvPr/>
        </p:nvSpPr>
        <p:spPr bwMode="auto">
          <a:xfrm>
            <a:off x="4800600" y="2909887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Line 31"/>
          <p:cNvSpPr>
            <a:spLocks noChangeShapeType="1"/>
          </p:cNvSpPr>
          <p:nvPr/>
        </p:nvSpPr>
        <p:spPr bwMode="auto">
          <a:xfrm flipV="1">
            <a:off x="4800600" y="2605087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Line 32"/>
          <p:cNvSpPr>
            <a:spLocks noChangeShapeType="1"/>
          </p:cNvSpPr>
          <p:nvPr/>
        </p:nvSpPr>
        <p:spPr bwMode="auto">
          <a:xfrm flipV="1">
            <a:off x="4800600" y="2300287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" name="Oval 33"/>
          <p:cNvSpPr>
            <a:spLocks noChangeArrowheads="1"/>
          </p:cNvSpPr>
          <p:nvPr/>
        </p:nvSpPr>
        <p:spPr bwMode="auto">
          <a:xfrm>
            <a:off x="1981200" y="2528887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Oval 34"/>
          <p:cNvSpPr>
            <a:spLocks noChangeArrowheads="1"/>
          </p:cNvSpPr>
          <p:nvPr/>
        </p:nvSpPr>
        <p:spPr bwMode="auto">
          <a:xfrm>
            <a:off x="2133600" y="2528887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Oval 35"/>
          <p:cNvSpPr>
            <a:spLocks noChangeArrowheads="1"/>
          </p:cNvSpPr>
          <p:nvPr/>
        </p:nvSpPr>
        <p:spPr bwMode="auto">
          <a:xfrm>
            <a:off x="2286000" y="2528887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Oval 36"/>
          <p:cNvSpPr>
            <a:spLocks noChangeArrowheads="1"/>
          </p:cNvSpPr>
          <p:nvPr/>
        </p:nvSpPr>
        <p:spPr bwMode="auto">
          <a:xfrm>
            <a:off x="6324600" y="2528887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Oval 37"/>
          <p:cNvSpPr>
            <a:spLocks noChangeArrowheads="1"/>
          </p:cNvSpPr>
          <p:nvPr/>
        </p:nvSpPr>
        <p:spPr bwMode="auto">
          <a:xfrm>
            <a:off x="6477000" y="2528887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Oval 38"/>
          <p:cNvSpPr>
            <a:spLocks noChangeArrowheads="1"/>
          </p:cNvSpPr>
          <p:nvPr/>
        </p:nvSpPr>
        <p:spPr bwMode="auto">
          <a:xfrm>
            <a:off x="6629400" y="2528887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39"/>
          <p:cNvSpPr>
            <a:spLocks noChangeShapeType="1"/>
          </p:cNvSpPr>
          <p:nvPr/>
        </p:nvSpPr>
        <p:spPr bwMode="auto">
          <a:xfrm>
            <a:off x="3124200" y="2909887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Oval 40"/>
          <p:cNvSpPr>
            <a:spLocks noChangeArrowheads="1"/>
          </p:cNvSpPr>
          <p:nvPr/>
        </p:nvSpPr>
        <p:spPr bwMode="auto">
          <a:xfrm>
            <a:off x="3886200" y="2833687"/>
            <a:ext cx="152400" cy="152400"/>
          </a:xfrm>
          <a:prstGeom prst="ellipse">
            <a:avLst/>
          </a:prstGeom>
          <a:solidFill>
            <a:srgbClr val="0070C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Oval 41"/>
          <p:cNvSpPr>
            <a:spLocks noChangeArrowheads="1"/>
          </p:cNvSpPr>
          <p:nvPr/>
        </p:nvSpPr>
        <p:spPr bwMode="auto">
          <a:xfrm>
            <a:off x="3886200" y="2528887"/>
            <a:ext cx="152400" cy="152400"/>
          </a:xfrm>
          <a:prstGeom prst="ellipse">
            <a:avLst/>
          </a:prstGeom>
          <a:solidFill>
            <a:srgbClr val="0070C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Line 42"/>
          <p:cNvSpPr>
            <a:spLocks noChangeShapeType="1"/>
          </p:cNvSpPr>
          <p:nvPr/>
        </p:nvSpPr>
        <p:spPr bwMode="auto">
          <a:xfrm>
            <a:off x="3962400" y="2300287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" name="Oval 43"/>
          <p:cNvSpPr>
            <a:spLocks noChangeArrowheads="1"/>
          </p:cNvSpPr>
          <p:nvPr/>
        </p:nvSpPr>
        <p:spPr bwMode="auto">
          <a:xfrm>
            <a:off x="3886200" y="2224087"/>
            <a:ext cx="152400" cy="152400"/>
          </a:xfrm>
          <a:prstGeom prst="ellipse">
            <a:avLst/>
          </a:prstGeom>
          <a:solidFill>
            <a:srgbClr val="0070C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Oval 44"/>
          <p:cNvSpPr>
            <a:spLocks noChangeArrowheads="1"/>
          </p:cNvSpPr>
          <p:nvPr/>
        </p:nvSpPr>
        <p:spPr bwMode="auto">
          <a:xfrm>
            <a:off x="3048000" y="2833687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45" name="Oval 45"/>
          <p:cNvSpPr>
            <a:spLocks noChangeArrowheads="1"/>
          </p:cNvSpPr>
          <p:nvPr/>
        </p:nvSpPr>
        <p:spPr bwMode="auto">
          <a:xfrm>
            <a:off x="3048000" y="2224087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46" name="Oval 46"/>
          <p:cNvSpPr>
            <a:spLocks noChangeArrowheads="1"/>
          </p:cNvSpPr>
          <p:nvPr/>
        </p:nvSpPr>
        <p:spPr bwMode="auto">
          <a:xfrm>
            <a:off x="3048000" y="2528887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47" name="Oval 47"/>
          <p:cNvSpPr>
            <a:spLocks noChangeArrowheads="1"/>
          </p:cNvSpPr>
          <p:nvPr/>
        </p:nvSpPr>
        <p:spPr bwMode="auto">
          <a:xfrm>
            <a:off x="4724400" y="2224087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48" name="Oval 48"/>
          <p:cNvSpPr>
            <a:spLocks noChangeArrowheads="1"/>
          </p:cNvSpPr>
          <p:nvPr/>
        </p:nvSpPr>
        <p:spPr bwMode="auto">
          <a:xfrm>
            <a:off x="4724400" y="2528887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49" name="Oval 49"/>
          <p:cNvSpPr>
            <a:spLocks noChangeArrowheads="1"/>
          </p:cNvSpPr>
          <p:nvPr/>
        </p:nvSpPr>
        <p:spPr bwMode="auto">
          <a:xfrm>
            <a:off x="4724400" y="2833687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50" name="Oval 50"/>
          <p:cNvSpPr>
            <a:spLocks noChangeArrowheads="1"/>
          </p:cNvSpPr>
          <p:nvPr/>
        </p:nvSpPr>
        <p:spPr bwMode="auto">
          <a:xfrm>
            <a:off x="5562600" y="2224087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51" name="Oval 51"/>
          <p:cNvSpPr>
            <a:spLocks noChangeArrowheads="1"/>
          </p:cNvSpPr>
          <p:nvPr/>
        </p:nvSpPr>
        <p:spPr bwMode="auto">
          <a:xfrm>
            <a:off x="5562600" y="2528887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52" name="Oval 52"/>
          <p:cNvSpPr>
            <a:spLocks noChangeArrowheads="1"/>
          </p:cNvSpPr>
          <p:nvPr/>
        </p:nvSpPr>
        <p:spPr bwMode="auto">
          <a:xfrm>
            <a:off x="5562600" y="2833687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53" name="Text Box 53"/>
          <p:cNvSpPr txBox="1">
            <a:spLocks noChangeArrowheads="1"/>
          </p:cNvSpPr>
          <p:nvPr/>
        </p:nvSpPr>
        <p:spPr bwMode="auto">
          <a:xfrm>
            <a:off x="4114800" y="3062287"/>
            <a:ext cx="309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latin typeface="Tahoma" pitchFamily="34" charset="0"/>
                <a:cs typeface="Arial" charset="0"/>
              </a:rPr>
              <a:t>0</a:t>
            </a:r>
          </a:p>
        </p:txBody>
      </p:sp>
      <p:sp>
        <p:nvSpPr>
          <p:cNvPr id="54" name="Text Box 54"/>
          <p:cNvSpPr txBox="1">
            <a:spLocks noChangeArrowheads="1"/>
          </p:cNvSpPr>
          <p:nvPr/>
        </p:nvSpPr>
        <p:spPr bwMode="auto">
          <a:xfrm>
            <a:off x="4948238" y="3062287"/>
            <a:ext cx="3095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latin typeface="Tahoma" pitchFamily="34" charset="0"/>
                <a:cs typeface="Arial" charset="0"/>
              </a:rPr>
              <a:t>1</a:t>
            </a:r>
          </a:p>
        </p:txBody>
      </p:sp>
      <p:sp>
        <p:nvSpPr>
          <p:cNvPr id="55" name="Text Box 55"/>
          <p:cNvSpPr txBox="1">
            <a:spLocks noChangeArrowheads="1"/>
          </p:cNvSpPr>
          <p:nvPr/>
        </p:nvSpPr>
        <p:spPr bwMode="auto">
          <a:xfrm>
            <a:off x="5791200" y="3062287"/>
            <a:ext cx="309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latin typeface="Tahoma" pitchFamily="34" charset="0"/>
                <a:cs typeface="Arial" charset="0"/>
              </a:rPr>
              <a:t>2</a:t>
            </a:r>
          </a:p>
        </p:txBody>
      </p:sp>
      <p:sp>
        <p:nvSpPr>
          <p:cNvPr id="56" name="Text Box 56"/>
          <p:cNvSpPr txBox="1">
            <a:spLocks noChangeArrowheads="1"/>
          </p:cNvSpPr>
          <p:nvPr/>
        </p:nvSpPr>
        <p:spPr bwMode="auto">
          <a:xfrm>
            <a:off x="3200400" y="3062287"/>
            <a:ext cx="3921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latin typeface="Tahoma" pitchFamily="34" charset="0"/>
                <a:cs typeface="Arial" charset="0"/>
              </a:rPr>
              <a:t>-1</a:t>
            </a:r>
          </a:p>
        </p:txBody>
      </p:sp>
      <p:sp>
        <p:nvSpPr>
          <p:cNvPr id="57" name="Text Box 57"/>
          <p:cNvSpPr txBox="1">
            <a:spLocks noChangeArrowheads="1"/>
          </p:cNvSpPr>
          <p:nvPr/>
        </p:nvSpPr>
        <p:spPr bwMode="auto">
          <a:xfrm>
            <a:off x="3778250" y="1538287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58" name="Text Box 58"/>
          <p:cNvSpPr txBox="1">
            <a:spLocks noChangeArrowheads="1"/>
          </p:cNvSpPr>
          <p:nvPr/>
        </p:nvSpPr>
        <p:spPr bwMode="auto">
          <a:xfrm>
            <a:off x="2971800" y="1538287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59" name="Text Box 59"/>
          <p:cNvSpPr txBox="1">
            <a:spLocks noChangeArrowheads="1"/>
          </p:cNvSpPr>
          <p:nvPr/>
        </p:nvSpPr>
        <p:spPr bwMode="auto">
          <a:xfrm>
            <a:off x="4648200" y="1538287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60" name="Text Box 60"/>
          <p:cNvSpPr txBox="1">
            <a:spLocks noChangeArrowheads="1"/>
          </p:cNvSpPr>
          <p:nvPr/>
        </p:nvSpPr>
        <p:spPr bwMode="auto">
          <a:xfrm>
            <a:off x="5454650" y="1538287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Diffusion 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08475"/>
            <a:ext cx="8229600" cy="2092325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Endow any group with blue</a:t>
            </a:r>
          </a:p>
          <a:p>
            <a:pPr>
              <a:buNone/>
            </a:pPr>
            <a:r>
              <a:rPr lang="en-US" sz="2800" dirty="0" smtClean="0"/>
              <a:t>``If at least a </a:t>
            </a:r>
            <a:r>
              <a:rPr lang="en-US" sz="2800" dirty="0" smtClean="0">
                <a:solidFill>
                  <a:schemeClr val="tx2"/>
                </a:solidFill>
              </a:rPr>
              <a:t>q</a:t>
            </a:r>
            <a:r>
              <a:rPr lang="en-US" sz="2800" dirty="0" smtClean="0"/>
              <a:t> fraction of neighbors use blue, then use blue.’’</a:t>
            </a:r>
          </a:p>
          <a:p>
            <a:pPr>
              <a:buNone/>
            </a:pPr>
            <a:r>
              <a:rPr lang="en-US" sz="2800" dirty="0" smtClean="0"/>
              <a:t>Need </a:t>
            </a:r>
            <a:r>
              <a:rPr lang="en-US" sz="2800" dirty="0" smtClean="0">
                <a:solidFill>
                  <a:schemeClr val="tx2"/>
                </a:solidFill>
              </a:rPr>
              <a:t>q &lt; ¼ </a:t>
            </a:r>
            <a:r>
              <a:rPr lang="en-US" sz="2800" dirty="0" smtClean="0"/>
              <a:t>for behavior to spread</a:t>
            </a:r>
            <a:endParaRPr lang="en-US" sz="2800" dirty="0"/>
          </a:p>
        </p:txBody>
      </p:sp>
      <p:sp>
        <p:nvSpPr>
          <p:cNvPr id="4" name="Oval 44"/>
          <p:cNvSpPr>
            <a:spLocks noChangeArrowheads="1"/>
          </p:cNvSpPr>
          <p:nvPr/>
        </p:nvSpPr>
        <p:spPr bwMode="auto">
          <a:xfrm>
            <a:off x="3276600" y="25558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5" name="Oval 45"/>
          <p:cNvSpPr>
            <a:spLocks noChangeArrowheads="1"/>
          </p:cNvSpPr>
          <p:nvPr/>
        </p:nvSpPr>
        <p:spPr bwMode="auto">
          <a:xfrm>
            <a:off x="3276600" y="19462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6" name="Oval 46"/>
          <p:cNvSpPr>
            <a:spLocks noChangeArrowheads="1"/>
          </p:cNvSpPr>
          <p:nvPr/>
        </p:nvSpPr>
        <p:spPr bwMode="auto">
          <a:xfrm>
            <a:off x="3276600" y="22510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7" name="Oval 44"/>
          <p:cNvSpPr>
            <a:spLocks noChangeArrowheads="1"/>
          </p:cNvSpPr>
          <p:nvPr/>
        </p:nvSpPr>
        <p:spPr bwMode="auto">
          <a:xfrm>
            <a:off x="3581400" y="25558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8" name="Oval 45"/>
          <p:cNvSpPr>
            <a:spLocks noChangeArrowheads="1"/>
          </p:cNvSpPr>
          <p:nvPr/>
        </p:nvSpPr>
        <p:spPr bwMode="auto">
          <a:xfrm>
            <a:off x="3581400" y="19462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9" name="Oval 46"/>
          <p:cNvSpPr>
            <a:spLocks noChangeArrowheads="1"/>
          </p:cNvSpPr>
          <p:nvPr/>
        </p:nvSpPr>
        <p:spPr bwMode="auto">
          <a:xfrm>
            <a:off x="3581400" y="22510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3" name="Oval 44"/>
          <p:cNvSpPr>
            <a:spLocks noChangeArrowheads="1"/>
          </p:cNvSpPr>
          <p:nvPr/>
        </p:nvSpPr>
        <p:spPr bwMode="auto">
          <a:xfrm>
            <a:off x="2971800" y="25558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4" name="Oval 45"/>
          <p:cNvSpPr>
            <a:spLocks noChangeArrowheads="1"/>
          </p:cNvSpPr>
          <p:nvPr/>
        </p:nvSpPr>
        <p:spPr bwMode="auto">
          <a:xfrm>
            <a:off x="2971800" y="19462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5" name="Oval 46"/>
          <p:cNvSpPr>
            <a:spLocks noChangeArrowheads="1"/>
          </p:cNvSpPr>
          <p:nvPr/>
        </p:nvSpPr>
        <p:spPr bwMode="auto">
          <a:xfrm>
            <a:off x="2971800" y="22510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6" name="Oval 44"/>
          <p:cNvSpPr>
            <a:spLocks noChangeArrowheads="1"/>
          </p:cNvSpPr>
          <p:nvPr/>
        </p:nvSpPr>
        <p:spPr bwMode="auto">
          <a:xfrm>
            <a:off x="2667000" y="25558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7" name="Oval 45"/>
          <p:cNvSpPr>
            <a:spLocks noChangeArrowheads="1"/>
          </p:cNvSpPr>
          <p:nvPr/>
        </p:nvSpPr>
        <p:spPr bwMode="auto">
          <a:xfrm>
            <a:off x="2667000" y="19462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8" name="Oval 46"/>
          <p:cNvSpPr>
            <a:spLocks noChangeArrowheads="1"/>
          </p:cNvSpPr>
          <p:nvPr/>
        </p:nvSpPr>
        <p:spPr bwMode="auto">
          <a:xfrm>
            <a:off x="2667000" y="22510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9" name="Oval 44"/>
          <p:cNvSpPr>
            <a:spLocks noChangeArrowheads="1"/>
          </p:cNvSpPr>
          <p:nvPr/>
        </p:nvSpPr>
        <p:spPr bwMode="auto">
          <a:xfrm>
            <a:off x="3276600" y="34702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0" name="Oval 45"/>
          <p:cNvSpPr>
            <a:spLocks noChangeArrowheads="1"/>
          </p:cNvSpPr>
          <p:nvPr/>
        </p:nvSpPr>
        <p:spPr bwMode="auto">
          <a:xfrm>
            <a:off x="3276600" y="28606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1" name="Oval 46"/>
          <p:cNvSpPr>
            <a:spLocks noChangeArrowheads="1"/>
          </p:cNvSpPr>
          <p:nvPr/>
        </p:nvSpPr>
        <p:spPr bwMode="auto">
          <a:xfrm>
            <a:off x="3276600" y="31654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2" name="Oval 44"/>
          <p:cNvSpPr>
            <a:spLocks noChangeArrowheads="1"/>
          </p:cNvSpPr>
          <p:nvPr/>
        </p:nvSpPr>
        <p:spPr bwMode="auto">
          <a:xfrm>
            <a:off x="3581400" y="34702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3" name="Oval 45"/>
          <p:cNvSpPr>
            <a:spLocks noChangeArrowheads="1"/>
          </p:cNvSpPr>
          <p:nvPr/>
        </p:nvSpPr>
        <p:spPr bwMode="auto">
          <a:xfrm>
            <a:off x="3581400" y="28606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4" name="Oval 46"/>
          <p:cNvSpPr>
            <a:spLocks noChangeArrowheads="1"/>
          </p:cNvSpPr>
          <p:nvPr/>
        </p:nvSpPr>
        <p:spPr bwMode="auto">
          <a:xfrm>
            <a:off x="3581400" y="31654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8" name="Oval 44"/>
          <p:cNvSpPr>
            <a:spLocks noChangeArrowheads="1"/>
          </p:cNvSpPr>
          <p:nvPr/>
        </p:nvSpPr>
        <p:spPr bwMode="auto">
          <a:xfrm>
            <a:off x="2971800" y="34702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9" name="Oval 45"/>
          <p:cNvSpPr>
            <a:spLocks noChangeArrowheads="1"/>
          </p:cNvSpPr>
          <p:nvPr/>
        </p:nvSpPr>
        <p:spPr bwMode="auto">
          <a:xfrm>
            <a:off x="2971800" y="28606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30" name="Oval 46"/>
          <p:cNvSpPr>
            <a:spLocks noChangeArrowheads="1"/>
          </p:cNvSpPr>
          <p:nvPr/>
        </p:nvSpPr>
        <p:spPr bwMode="auto">
          <a:xfrm>
            <a:off x="2971800" y="31654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31" name="Oval 44"/>
          <p:cNvSpPr>
            <a:spLocks noChangeArrowheads="1"/>
          </p:cNvSpPr>
          <p:nvPr/>
        </p:nvSpPr>
        <p:spPr bwMode="auto">
          <a:xfrm>
            <a:off x="2667000" y="34702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32" name="Oval 45"/>
          <p:cNvSpPr>
            <a:spLocks noChangeArrowheads="1"/>
          </p:cNvSpPr>
          <p:nvPr/>
        </p:nvSpPr>
        <p:spPr bwMode="auto">
          <a:xfrm>
            <a:off x="2667000" y="28606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33" name="Oval 46"/>
          <p:cNvSpPr>
            <a:spLocks noChangeArrowheads="1"/>
          </p:cNvSpPr>
          <p:nvPr/>
        </p:nvSpPr>
        <p:spPr bwMode="auto">
          <a:xfrm>
            <a:off x="2667000" y="31654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64" name="Oval 33"/>
          <p:cNvSpPr>
            <a:spLocks noChangeArrowheads="1"/>
          </p:cNvSpPr>
          <p:nvPr/>
        </p:nvSpPr>
        <p:spPr bwMode="auto">
          <a:xfrm>
            <a:off x="2057400" y="27082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Oval 34"/>
          <p:cNvSpPr>
            <a:spLocks noChangeArrowheads="1"/>
          </p:cNvSpPr>
          <p:nvPr/>
        </p:nvSpPr>
        <p:spPr bwMode="auto">
          <a:xfrm>
            <a:off x="2209800" y="27082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Oval 35"/>
          <p:cNvSpPr>
            <a:spLocks noChangeArrowheads="1"/>
          </p:cNvSpPr>
          <p:nvPr/>
        </p:nvSpPr>
        <p:spPr bwMode="auto">
          <a:xfrm>
            <a:off x="2362200" y="27082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Oval 36"/>
          <p:cNvSpPr>
            <a:spLocks noChangeArrowheads="1"/>
          </p:cNvSpPr>
          <p:nvPr/>
        </p:nvSpPr>
        <p:spPr bwMode="auto">
          <a:xfrm>
            <a:off x="6324600" y="27082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Oval 37"/>
          <p:cNvSpPr>
            <a:spLocks noChangeArrowheads="1"/>
          </p:cNvSpPr>
          <p:nvPr/>
        </p:nvSpPr>
        <p:spPr bwMode="auto">
          <a:xfrm>
            <a:off x="6477000" y="27082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Oval 38"/>
          <p:cNvSpPr>
            <a:spLocks noChangeArrowheads="1"/>
          </p:cNvSpPr>
          <p:nvPr/>
        </p:nvSpPr>
        <p:spPr bwMode="auto">
          <a:xfrm>
            <a:off x="6629400" y="27082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71" name="Straight Connector 70"/>
          <p:cNvCxnSpPr>
            <a:stCxn id="17" idx="4"/>
            <a:endCxn id="18" idx="0"/>
          </p:cNvCxnSpPr>
          <p:nvPr/>
        </p:nvCxnSpPr>
        <p:spPr>
          <a:xfrm rot="5400000">
            <a:off x="2667000" y="21748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18" idx="4"/>
            <a:endCxn id="16" idx="0"/>
          </p:cNvCxnSpPr>
          <p:nvPr/>
        </p:nvCxnSpPr>
        <p:spPr>
          <a:xfrm rot="5400000">
            <a:off x="2667000" y="24796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16" idx="4"/>
            <a:endCxn id="32" idx="0"/>
          </p:cNvCxnSpPr>
          <p:nvPr/>
        </p:nvCxnSpPr>
        <p:spPr>
          <a:xfrm rot="5400000">
            <a:off x="2667000" y="2784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32" idx="4"/>
            <a:endCxn id="33" idx="0"/>
          </p:cNvCxnSpPr>
          <p:nvPr/>
        </p:nvCxnSpPr>
        <p:spPr>
          <a:xfrm rot="5400000">
            <a:off x="2667000" y="30892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33" idx="4"/>
            <a:endCxn id="31" idx="0"/>
          </p:cNvCxnSpPr>
          <p:nvPr/>
        </p:nvCxnSpPr>
        <p:spPr>
          <a:xfrm rot="5400000">
            <a:off x="2667000" y="33940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14" idx="4"/>
            <a:endCxn id="15" idx="0"/>
          </p:cNvCxnSpPr>
          <p:nvPr/>
        </p:nvCxnSpPr>
        <p:spPr>
          <a:xfrm rot="5400000">
            <a:off x="2971800" y="21748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15" idx="4"/>
            <a:endCxn id="13" idx="0"/>
          </p:cNvCxnSpPr>
          <p:nvPr/>
        </p:nvCxnSpPr>
        <p:spPr>
          <a:xfrm rot="5400000">
            <a:off x="2971800" y="24796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13" idx="4"/>
            <a:endCxn id="29" idx="0"/>
          </p:cNvCxnSpPr>
          <p:nvPr/>
        </p:nvCxnSpPr>
        <p:spPr>
          <a:xfrm rot="5400000">
            <a:off x="2971800" y="2784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stCxn id="29" idx="4"/>
            <a:endCxn id="30" idx="0"/>
          </p:cNvCxnSpPr>
          <p:nvPr/>
        </p:nvCxnSpPr>
        <p:spPr>
          <a:xfrm rot="5400000">
            <a:off x="2971800" y="30892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>
            <a:stCxn id="30" idx="4"/>
            <a:endCxn id="28" idx="0"/>
          </p:cNvCxnSpPr>
          <p:nvPr/>
        </p:nvCxnSpPr>
        <p:spPr>
          <a:xfrm rot="5400000">
            <a:off x="2971800" y="33940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stCxn id="5" idx="4"/>
            <a:endCxn id="6" idx="0"/>
          </p:cNvCxnSpPr>
          <p:nvPr/>
        </p:nvCxnSpPr>
        <p:spPr>
          <a:xfrm rot="5400000">
            <a:off x="3276600" y="21748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stCxn id="6" idx="4"/>
            <a:endCxn id="4" idx="0"/>
          </p:cNvCxnSpPr>
          <p:nvPr/>
        </p:nvCxnSpPr>
        <p:spPr>
          <a:xfrm rot="5400000">
            <a:off x="3276600" y="24796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>
            <a:stCxn id="4" idx="4"/>
            <a:endCxn id="20" idx="0"/>
          </p:cNvCxnSpPr>
          <p:nvPr/>
        </p:nvCxnSpPr>
        <p:spPr>
          <a:xfrm rot="5400000">
            <a:off x="3276600" y="2784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20" idx="4"/>
            <a:endCxn id="21" idx="0"/>
          </p:cNvCxnSpPr>
          <p:nvPr/>
        </p:nvCxnSpPr>
        <p:spPr>
          <a:xfrm rot="5400000">
            <a:off x="3276600" y="30892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stCxn id="21" idx="4"/>
            <a:endCxn id="19" idx="0"/>
          </p:cNvCxnSpPr>
          <p:nvPr/>
        </p:nvCxnSpPr>
        <p:spPr>
          <a:xfrm rot="5400000">
            <a:off x="3276600" y="33940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8" idx="4"/>
            <a:endCxn id="9" idx="0"/>
          </p:cNvCxnSpPr>
          <p:nvPr/>
        </p:nvCxnSpPr>
        <p:spPr>
          <a:xfrm rot="5400000">
            <a:off x="3581400" y="21748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stCxn id="9" idx="4"/>
            <a:endCxn id="7" idx="0"/>
          </p:cNvCxnSpPr>
          <p:nvPr/>
        </p:nvCxnSpPr>
        <p:spPr>
          <a:xfrm rot="5400000">
            <a:off x="3581400" y="24796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7" idx="4"/>
            <a:endCxn id="23" idx="0"/>
          </p:cNvCxnSpPr>
          <p:nvPr/>
        </p:nvCxnSpPr>
        <p:spPr>
          <a:xfrm rot="5400000">
            <a:off x="3581400" y="2784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stCxn id="23" idx="4"/>
            <a:endCxn id="24" idx="0"/>
          </p:cNvCxnSpPr>
          <p:nvPr/>
        </p:nvCxnSpPr>
        <p:spPr>
          <a:xfrm rot="5400000">
            <a:off x="3581400" y="30892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24" idx="4"/>
            <a:endCxn id="22" idx="0"/>
          </p:cNvCxnSpPr>
          <p:nvPr/>
        </p:nvCxnSpPr>
        <p:spPr>
          <a:xfrm rot="5400000">
            <a:off x="3581400" y="33940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stCxn id="17" idx="6"/>
            <a:endCxn id="14" idx="2"/>
          </p:cNvCxnSpPr>
          <p:nvPr/>
        </p:nvCxnSpPr>
        <p:spPr>
          <a:xfrm>
            <a:off x="2819400" y="2022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14" idx="6"/>
            <a:endCxn id="5" idx="2"/>
          </p:cNvCxnSpPr>
          <p:nvPr/>
        </p:nvCxnSpPr>
        <p:spPr>
          <a:xfrm>
            <a:off x="3124200" y="2022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5" idx="6"/>
            <a:endCxn id="8" idx="2"/>
          </p:cNvCxnSpPr>
          <p:nvPr/>
        </p:nvCxnSpPr>
        <p:spPr>
          <a:xfrm>
            <a:off x="3429000" y="2022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18" idx="6"/>
            <a:endCxn id="15" idx="2"/>
          </p:cNvCxnSpPr>
          <p:nvPr/>
        </p:nvCxnSpPr>
        <p:spPr>
          <a:xfrm>
            <a:off x="2819400" y="23272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>
            <a:stCxn id="15" idx="6"/>
            <a:endCxn id="6" idx="2"/>
          </p:cNvCxnSpPr>
          <p:nvPr/>
        </p:nvCxnSpPr>
        <p:spPr>
          <a:xfrm>
            <a:off x="3124200" y="23272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stCxn id="6" idx="6"/>
            <a:endCxn id="9" idx="2"/>
          </p:cNvCxnSpPr>
          <p:nvPr/>
        </p:nvCxnSpPr>
        <p:spPr>
          <a:xfrm>
            <a:off x="3429000" y="23272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>
            <a:stCxn id="16" idx="6"/>
            <a:endCxn id="13" idx="2"/>
          </p:cNvCxnSpPr>
          <p:nvPr/>
        </p:nvCxnSpPr>
        <p:spPr>
          <a:xfrm>
            <a:off x="2819400" y="26320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stCxn id="13" idx="6"/>
            <a:endCxn id="4" idx="2"/>
          </p:cNvCxnSpPr>
          <p:nvPr/>
        </p:nvCxnSpPr>
        <p:spPr>
          <a:xfrm>
            <a:off x="3124200" y="26320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4" idx="6"/>
            <a:endCxn id="7" idx="2"/>
          </p:cNvCxnSpPr>
          <p:nvPr/>
        </p:nvCxnSpPr>
        <p:spPr>
          <a:xfrm>
            <a:off x="3429000" y="26320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>
            <a:stCxn id="32" idx="6"/>
            <a:endCxn id="29" idx="2"/>
          </p:cNvCxnSpPr>
          <p:nvPr/>
        </p:nvCxnSpPr>
        <p:spPr>
          <a:xfrm>
            <a:off x="2819400" y="29368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>
            <a:stCxn id="29" idx="6"/>
            <a:endCxn id="20" idx="2"/>
          </p:cNvCxnSpPr>
          <p:nvPr/>
        </p:nvCxnSpPr>
        <p:spPr>
          <a:xfrm>
            <a:off x="3124200" y="29368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>
            <a:stCxn id="20" idx="6"/>
            <a:endCxn id="23" idx="2"/>
          </p:cNvCxnSpPr>
          <p:nvPr/>
        </p:nvCxnSpPr>
        <p:spPr>
          <a:xfrm>
            <a:off x="3429000" y="29368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33" idx="6"/>
            <a:endCxn id="30" idx="2"/>
          </p:cNvCxnSpPr>
          <p:nvPr/>
        </p:nvCxnSpPr>
        <p:spPr>
          <a:xfrm>
            <a:off x="2819400" y="32416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>
            <a:stCxn id="30" idx="6"/>
            <a:endCxn id="21" idx="2"/>
          </p:cNvCxnSpPr>
          <p:nvPr/>
        </p:nvCxnSpPr>
        <p:spPr>
          <a:xfrm>
            <a:off x="3124200" y="32416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21" idx="6"/>
            <a:endCxn id="24" idx="2"/>
          </p:cNvCxnSpPr>
          <p:nvPr/>
        </p:nvCxnSpPr>
        <p:spPr>
          <a:xfrm>
            <a:off x="3429000" y="32416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>
            <a:stCxn id="31" idx="6"/>
            <a:endCxn id="28" idx="2"/>
          </p:cNvCxnSpPr>
          <p:nvPr/>
        </p:nvCxnSpPr>
        <p:spPr>
          <a:xfrm>
            <a:off x="2819400" y="3546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>
            <a:stCxn id="28" idx="6"/>
            <a:endCxn id="19" idx="2"/>
          </p:cNvCxnSpPr>
          <p:nvPr/>
        </p:nvCxnSpPr>
        <p:spPr>
          <a:xfrm>
            <a:off x="3124200" y="3546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>
            <a:stCxn id="19" idx="6"/>
            <a:endCxn id="22" idx="2"/>
          </p:cNvCxnSpPr>
          <p:nvPr/>
        </p:nvCxnSpPr>
        <p:spPr>
          <a:xfrm>
            <a:off x="3429000" y="3546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Oval 44"/>
          <p:cNvSpPr>
            <a:spLocks noChangeArrowheads="1"/>
          </p:cNvSpPr>
          <p:nvPr/>
        </p:nvSpPr>
        <p:spPr bwMode="auto">
          <a:xfrm>
            <a:off x="4495800" y="2555875"/>
            <a:ext cx="152400" cy="152400"/>
          </a:xfrm>
          <a:prstGeom prst="ellipse">
            <a:avLst/>
          </a:prstGeom>
          <a:solidFill>
            <a:srgbClr val="0070C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63" name="Oval 45"/>
          <p:cNvSpPr>
            <a:spLocks noChangeArrowheads="1"/>
          </p:cNvSpPr>
          <p:nvPr/>
        </p:nvSpPr>
        <p:spPr bwMode="auto">
          <a:xfrm>
            <a:off x="4495800" y="19462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64" name="Oval 46"/>
          <p:cNvSpPr>
            <a:spLocks noChangeArrowheads="1"/>
          </p:cNvSpPr>
          <p:nvPr/>
        </p:nvSpPr>
        <p:spPr bwMode="auto">
          <a:xfrm>
            <a:off x="4495800" y="22510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65" name="Oval 44"/>
          <p:cNvSpPr>
            <a:spLocks noChangeArrowheads="1"/>
          </p:cNvSpPr>
          <p:nvPr/>
        </p:nvSpPr>
        <p:spPr bwMode="auto">
          <a:xfrm>
            <a:off x="4800600" y="2555875"/>
            <a:ext cx="152400" cy="152400"/>
          </a:xfrm>
          <a:prstGeom prst="ellipse">
            <a:avLst/>
          </a:prstGeom>
          <a:solidFill>
            <a:srgbClr val="0070C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66" name="Oval 45"/>
          <p:cNvSpPr>
            <a:spLocks noChangeArrowheads="1"/>
          </p:cNvSpPr>
          <p:nvPr/>
        </p:nvSpPr>
        <p:spPr bwMode="auto">
          <a:xfrm>
            <a:off x="4800600" y="19462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67" name="Oval 46"/>
          <p:cNvSpPr>
            <a:spLocks noChangeArrowheads="1"/>
          </p:cNvSpPr>
          <p:nvPr/>
        </p:nvSpPr>
        <p:spPr bwMode="auto">
          <a:xfrm>
            <a:off x="4800600" y="22510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68" name="Oval 44"/>
          <p:cNvSpPr>
            <a:spLocks noChangeArrowheads="1"/>
          </p:cNvSpPr>
          <p:nvPr/>
        </p:nvSpPr>
        <p:spPr bwMode="auto">
          <a:xfrm>
            <a:off x="4191000" y="2555875"/>
            <a:ext cx="152400" cy="152400"/>
          </a:xfrm>
          <a:prstGeom prst="ellipse">
            <a:avLst/>
          </a:prstGeom>
          <a:solidFill>
            <a:srgbClr val="0070C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69" name="Oval 45"/>
          <p:cNvSpPr>
            <a:spLocks noChangeArrowheads="1"/>
          </p:cNvSpPr>
          <p:nvPr/>
        </p:nvSpPr>
        <p:spPr bwMode="auto">
          <a:xfrm>
            <a:off x="4191000" y="19462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70" name="Oval 46"/>
          <p:cNvSpPr>
            <a:spLocks noChangeArrowheads="1"/>
          </p:cNvSpPr>
          <p:nvPr/>
        </p:nvSpPr>
        <p:spPr bwMode="auto">
          <a:xfrm>
            <a:off x="4191000" y="22510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71" name="Oval 44"/>
          <p:cNvSpPr>
            <a:spLocks noChangeArrowheads="1"/>
          </p:cNvSpPr>
          <p:nvPr/>
        </p:nvSpPr>
        <p:spPr bwMode="auto">
          <a:xfrm>
            <a:off x="3886200" y="25558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72" name="Oval 45"/>
          <p:cNvSpPr>
            <a:spLocks noChangeArrowheads="1"/>
          </p:cNvSpPr>
          <p:nvPr/>
        </p:nvSpPr>
        <p:spPr bwMode="auto">
          <a:xfrm>
            <a:off x="3886200" y="19462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73" name="Oval 46"/>
          <p:cNvSpPr>
            <a:spLocks noChangeArrowheads="1"/>
          </p:cNvSpPr>
          <p:nvPr/>
        </p:nvSpPr>
        <p:spPr bwMode="auto">
          <a:xfrm>
            <a:off x="3886200" y="22510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74" name="Oval 44"/>
          <p:cNvSpPr>
            <a:spLocks noChangeArrowheads="1"/>
          </p:cNvSpPr>
          <p:nvPr/>
        </p:nvSpPr>
        <p:spPr bwMode="auto">
          <a:xfrm>
            <a:off x="4495800" y="34702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75" name="Oval 45"/>
          <p:cNvSpPr>
            <a:spLocks noChangeArrowheads="1"/>
          </p:cNvSpPr>
          <p:nvPr/>
        </p:nvSpPr>
        <p:spPr bwMode="auto">
          <a:xfrm>
            <a:off x="4495800" y="2860675"/>
            <a:ext cx="152400" cy="152400"/>
          </a:xfrm>
          <a:prstGeom prst="ellipse">
            <a:avLst/>
          </a:prstGeom>
          <a:solidFill>
            <a:srgbClr val="0070C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76" name="Oval 46"/>
          <p:cNvSpPr>
            <a:spLocks noChangeArrowheads="1"/>
          </p:cNvSpPr>
          <p:nvPr/>
        </p:nvSpPr>
        <p:spPr bwMode="auto">
          <a:xfrm>
            <a:off x="4495800" y="31654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77" name="Oval 44"/>
          <p:cNvSpPr>
            <a:spLocks noChangeArrowheads="1"/>
          </p:cNvSpPr>
          <p:nvPr/>
        </p:nvSpPr>
        <p:spPr bwMode="auto">
          <a:xfrm>
            <a:off x="4800600" y="34702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78" name="Oval 45"/>
          <p:cNvSpPr>
            <a:spLocks noChangeArrowheads="1"/>
          </p:cNvSpPr>
          <p:nvPr/>
        </p:nvSpPr>
        <p:spPr bwMode="auto">
          <a:xfrm>
            <a:off x="4800600" y="2860675"/>
            <a:ext cx="152400" cy="152400"/>
          </a:xfrm>
          <a:prstGeom prst="ellipse">
            <a:avLst/>
          </a:prstGeom>
          <a:solidFill>
            <a:srgbClr val="0070C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79" name="Oval 46"/>
          <p:cNvSpPr>
            <a:spLocks noChangeArrowheads="1"/>
          </p:cNvSpPr>
          <p:nvPr/>
        </p:nvSpPr>
        <p:spPr bwMode="auto">
          <a:xfrm>
            <a:off x="4800600" y="31654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80" name="Oval 44"/>
          <p:cNvSpPr>
            <a:spLocks noChangeArrowheads="1"/>
          </p:cNvSpPr>
          <p:nvPr/>
        </p:nvSpPr>
        <p:spPr bwMode="auto">
          <a:xfrm>
            <a:off x="4191000" y="34702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81" name="Oval 45"/>
          <p:cNvSpPr>
            <a:spLocks noChangeArrowheads="1"/>
          </p:cNvSpPr>
          <p:nvPr/>
        </p:nvSpPr>
        <p:spPr bwMode="auto">
          <a:xfrm>
            <a:off x="4191000" y="2860675"/>
            <a:ext cx="152400" cy="152400"/>
          </a:xfrm>
          <a:prstGeom prst="ellipse">
            <a:avLst/>
          </a:prstGeom>
          <a:solidFill>
            <a:srgbClr val="0070C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82" name="Oval 46"/>
          <p:cNvSpPr>
            <a:spLocks noChangeArrowheads="1"/>
          </p:cNvSpPr>
          <p:nvPr/>
        </p:nvSpPr>
        <p:spPr bwMode="auto">
          <a:xfrm>
            <a:off x="4191000" y="31654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83" name="Oval 44"/>
          <p:cNvSpPr>
            <a:spLocks noChangeArrowheads="1"/>
          </p:cNvSpPr>
          <p:nvPr/>
        </p:nvSpPr>
        <p:spPr bwMode="auto">
          <a:xfrm>
            <a:off x="3886200" y="34702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84" name="Oval 45"/>
          <p:cNvSpPr>
            <a:spLocks noChangeArrowheads="1"/>
          </p:cNvSpPr>
          <p:nvPr/>
        </p:nvSpPr>
        <p:spPr bwMode="auto">
          <a:xfrm>
            <a:off x="3886200" y="28606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85" name="Oval 46"/>
          <p:cNvSpPr>
            <a:spLocks noChangeArrowheads="1"/>
          </p:cNvSpPr>
          <p:nvPr/>
        </p:nvSpPr>
        <p:spPr bwMode="auto">
          <a:xfrm>
            <a:off x="3886200" y="31654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cxnSp>
        <p:nvCxnSpPr>
          <p:cNvPr id="186" name="Straight Connector 185"/>
          <p:cNvCxnSpPr>
            <a:stCxn id="172" idx="4"/>
            <a:endCxn id="173" idx="0"/>
          </p:cNvCxnSpPr>
          <p:nvPr/>
        </p:nvCxnSpPr>
        <p:spPr>
          <a:xfrm rot="5400000">
            <a:off x="3886200" y="21748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>
            <a:stCxn id="173" idx="4"/>
            <a:endCxn id="171" idx="0"/>
          </p:cNvCxnSpPr>
          <p:nvPr/>
        </p:nvCxnSpPr>
        <p:spPr>
          <a:xfrm rot="5400000">
            <a:off x="3886200" y="24796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>
            <a:stCxn id="171" idx="4"/>
            <a:endCxn id="184" idx="0"/>
          </p:cNvCxnSpPr>
          <p:nvPr/>
        </p:nvCxnSpPr>
        <p:spPr>
          <a:xfrm rot="5400000">
            <a:off x="3886200" y="2784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>
            <a:stCxn id="184" idx="4"/>
            <a:endCxn id="185" idx="0"/>
          </p:cNvCxnSpPr>
          <p:nvPr/>
        </p:nvCxnSpPr>
        <p:spPr>
          <a:xfrm rot="5400000">
            <a:off x="3886200" y="30892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>
            <a:stCxn id="185" idx="4"/>
            <a:endCxn id="183" idx="0"/>
          </p:cNvCxnSpPr>
          <p:nvPr/>
        </p:nvCxnSpPr>
        <p:spPr>
          <a:xfrm rot="5400000">
            <a:off x="3886200" y="33940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>
            <a:stCxn id="169" idx="4"/>
            <a:endCxn id="170" idx="0"/>
          </p:cNvCxnSpPr>
          <p:nvPr/>
        </p:nvCxnSpPr>
        <p:spPr>
          <a:xfrm rot="5400000">
            <a:off x="4191000" y="21748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>
            <a:stCxn id="170" idx="4"/>
            <a:endCxn id="168" idx="0"/>
          </p:cNvCxnSpPr>
          <p:nvPr/>
        </p:nvCxnSpPr>
        <p:spPr>
          <a:xfrm rot="5400000">
            <a:off x="4191000" y="24796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>
            <a:stCxn id="168" idx="4"/>
            <a:endCxn id="181" idx="0"/>
          </p:cNvCxnSpPr>
          <p:nvPr/>
        </p:nvCxnSpPr>
        <p:spPr>
          <a:xfrm rot="5400000">
            <a:off x="4191000" y="2784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>
            <a:stCxn id="181" idx="4"/>
            <a:endCxn id="182" idx="0"/>
          </p:cNvCxnSpPr>
          <p:nvPr/>
        </p:nvCxnSpPr>
        <p:spPr>
          <a:xfrm rot="5400000">
            <a:off x="4191000" y="30892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>
            <a:stCxn id="182" idx="4"/>
            <a:endCxn id="180" idx="0"/>
          </p:cNvCxnSpPr>
          <p:nvPr/>
        </p:nvCxnSpPr>
        <p:spPr>
          <a:xfrm rot="5400000">
            <a:off x="4191000" y="33940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>
            <a:stCxn id="163" idx="4"/>
            <a:endCxn id="164" idx="0"/>
          </p:cNvCxnSpPr>
          <p:nvPr/>
        </p:nvCxnSpPr>
        <p:spPr>
          <a:xfrm rot="5400000">
            <a:off x="4495800" y="21748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>
            <a:stCxn id="164" idx="4"/>
            <a:endCxn id="162" idx="0"/>
          </p:cNvCxnSpPr>
          <p:nvPr/>
        </p:nvCxnSpPr>
        <p:spPr>
          <a:xfrm rot="5400000">
            <a:off x="4495800" y="24796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>
            <a:stCxn id="162" idx="4"/>
            <a:endCxn id="175" idx="0"/>
          </p:cNvCxnSpPr>
          <p:nvPr/>
        </p:nvCxnSpPr>
        <p:spPr>
          <a:xfrm rot="5400000">
            <a:off x="4495800" y="2784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/>
          <p:cNvCxnSpPr>
            <a:stCxn id="175" idx="4"/>
            <a:endCxn id="176" idx="0"/>
          </p:cNvCxnSpPr>
          <p:nvPr/>
        </p:nvCxnSpPr>
        <p:spPr>
          <a:xfrm rot="5400000">
            <a:off x="4495800" y="30892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>
            <a:stCxn id="176" idx="4"/>
            <a:endCxn id="174" idx="0"/>
          </p:cNvCxnSpPr>
          <p:nvPr/>
        </p:nvCxnSpPr>
        <p:spPr>
          <a:xfrm rot="5400000">
            <a:off x="4495800" y="33940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>
            <a:stCxn id="166" idx="4"/>
            <a:endCxn id="167" idx="0"/>
          </p:cNvCxnSpPr>
          <p:nvPr/>
        </p:nvCxnSpPr>
        <p:spPr>
          <a:xfrm rot="5400000">
            <a:off x="4800600" y="21748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/>
          <p:cNvCxnSpPr>
            <a:stCxn id="167" idx="4"/>
            <a:endCxn id="165" idx="0"/>
          </p:cNvCxnSpPr>
          <p:nvPr/>
        </p:nvCxnSpPr>
        <p:spPr>
          <a:xfrm rot="5400000">
            <a:off x="4800600" y="24796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/>
          <p:cNvCxnSpPr>
            <a:stCxn id="165" idx="4"/>
            <a:endCxn id="178" idx="0"/>
          </p:cNvCxnSpPr>
          <p:nvPr/>
        </p:nvCxnSpPr>
        <p:spPr>
          <a:xfrm rot="5400000">
            <a:off x="4800600" y="2784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/>
          <p:cNvCxnSpPr>
            <a:stCxn id="178" idx="4"/>
            <a:endCxn id="179" idx="0"/>
          </p:cNvCxnSpPr>
          <p:nvPr/>
        </p:nvCxnSpPr>
        <p:spPr>
          <a:xfrm rot="5400000">
            <a:off x="4800600" y="30892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>
            <a:stCxn id="179" idx="4"/>
            <a:endCxn id="177" idx="0"/>
          </p:cNvCxnSpPr>
          <p:nvPr/>
        </p:nvCxnSpPr>
        <p:spPr>
          <a:xfrm rot="5400000">
            <a:off x="4800600" y="33940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/>
          <p:cNvCxnSpPr>
            <a:stCxn id="172" idx="6"/>
            <a:endCxn id="169" idx="2"/>
          </p:cNvCxnSpPr>
          <p:nvPr/>
        </p:nvCxnSpPr>
        <p:spPr>
          <a:xfrm>
            <a:off x="4038600" y="2022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/>
          <p:cNvCxnSpPr>
            <a:stCxn id="169" idx="6"/>
            <a:endCxn id="163" idx="2"/>
          </p:cNvCxnSpPr>
          <p:nvPr/>
        </p:nvCxnSpPr>
        <p:spPr>
          <a:xfrm>
            <a:off x="4343400" y="2022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>
            <a:stCxn id="163" idx="6"/>
            <a:endCxn id="166" idx="2"/>
          </p:cNvCxnSpPr>
          <p:nvPr/>
        </p:nvCxnSpPr>
        <p:spPr>
          <a:xfrm>
            <a:off x="4648200" y="2022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/>
          <p:cNvCxnSpPr>
            <a:stCxn id="173" idx="6"/>
            <a:endCxn id="170" idx="2"/>
          </p:cNvCxnSpPr>
          <p:nvPr/>
        </p:nvCxnSpPr>
        <p:spPr>
          <a:xfrm>
            <a:off x="4038600" y="23272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/>
          <p:cNvCxnSpPr>
            <a:stCxn id="170" idx="6"/>
            <a:endCxn id="164" idx="2"/>
          </p:cNvCxnSpPr>
          <p:nvPr/>
        </p:nvCxnSpPr>
        <p:spPr>
          <a:xfrm>
            <a:off x="4343400" y="23272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/>
          <p:cNvCxnSpPr>
            <a:stCxn id="164" idx="6"/>
            <a:endCxn id="167" idx="2"/>
          </p:cNvCxnSpPr>
          <p:nvPr/>
        </p:nvCxnSpPr>
        <p:spPr>
          <a:xfrm>
            <a:off x="4648200" y="23272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/>
          <p:cNvCxnSpPr>
            <a:stCxn id="171" idx="6"/>
            <a:endCxn id="168" idx="2"/>
          </p:cNvCxnSpPr>
          <p:nvPr/>
        </p:nvCxnSpPr>
        <p:spPr>
          <a:xfrm>
            <a:off x="4038600" y="26320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/>
          <p:cNvCxnSpPr>
            <a:stCxn id="168" idx="6"/>
            <a:endCxn id="162" idx="2"/>
          </p:cNvCxnSpPr>
          <p:nvPr/>
        </p:nvCxnSpPr>
        <p:spPr>
          <a:xfrm>
            <a:off x="4343400" y="26320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stCxn id="162" idx="6"/>
            <a:endCxn id="165" idx="2"/>
          </p:cNvCxnSpPr>
          <p:nvPr/>
        </p:nvCxnSpPr>
        <p:spPr>
          <a:xfrm>
            <a:off x="4648200" y="26320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Connector 214"/>
          <p:cNvCxnSpPr>
            <a:stCxn id="184" idx="6"/>
            <a:endCxn id="181" idx="2"/>
          </p:cNvCxnSpPr>
          <p:nvPr/>
        </p:nvCxnSpPr>
        <p:spPr>
          <a:xfrm>
            <a:off x="4038600" y="29368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/>
          <p:cNvCxnSpPr>
            <a:stCxn id="181" idx="6"/>
            <a:endCxn id="175" idx="2"/>
          </p:cNvCxnSpPr>
          <p:nvPr/>
        </p:nvCxnSpPr>
        <p:spPr>
          <a:xfrm>
            <a:off x="4343400" y="29368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Connector 216"/>
          <p:cNvCxnSpPr>
            <a:stCxn id="175" idx="6"/>
            <a:endCxn id="178" idx="2"/>
          </p:cNvCxnSpPr>
          <p:nvPr/>
        </p:nvCxnSpPr>
        <p:spPr>
          <a:xfrm>
            <a:off x="4648200" y="29368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/>
          <p:cNvCxnSpPr>
            <a:stCxn id="185" idx="6"/>
            <a:endCxn id="182" idx="2"/>
          </p:cNvCxnSpPr>
          <p:nvPr/>
        </p:nvCxnSpPr>
        <p:spPr>
          <a:xfrm>
            <a:off x="4038600" y="32416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/>
          <p:cNvCxnSpPr>
            <a:stCxn id="182" idx="6"/>
            <a:endCxn id="176" idx="2"/>
          </p:cNvCxnSpPr>
          <p:nvPr/>
        </p:nvCxnSpPr>
        <p:spPr>
          <a:xfrm>
            <a:off x="4343400" y="32416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/>
          <p:cNvCxnSpPr>
            <a:stCxn id="176" idx="6"/>
            <a:endCxn id="179" idx="2"/>
          </p:cNvCxnSpPr>
          <p:nvPr/>
        </p:nvCxnSpPr>
        <p:spPr>
          <a:xfrm>
            <a:off x="4648200" y="32416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/>
          <p:cNvCxnSpPr>
            <a:stCxn id="183" idx="6"/>
            <a:endCxn id="180" idx="2"/>
          </p:cNvCxnSpPr>
          <p:nvPr/>
        </p:nvCxnSpPr>
        <p:spPr>
          <a:xfrm>
            <a:off x="4038600" y="3546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/>
          <p:cNvCxnSpPr>
            <a:stCxn id="180" idx="6"/>
            <a:endCxn id="174" idx="2"/>
          </p:cNvCxnSpPr>
          <p:nvPr/>
        </p:nvCxnSpPr>
        <p:spPr>
          <a:xfrm>
            <a:off x="4343400" y="3546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>
            <a:stCxn id="174" idx="6"/>
            <a:endCxn id="177" idx="2"/>
          </p:cNvCxnSpPr>
          <p:nvPr/>
        </p:nvCxnSpPr>
        <p:spPr>
          <a:xfrm>
            <a:off x="4648200" y="3546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>
            <a:stCxn id="8" idx="6"/>
            <a:endCxn id="172" idx="2"/>
          </p:cNvCxnSpPr>
          <p:nvPr/>
        </p:nvCxnSpPr>
        <p:spPr>
          <a:xfrm>
            <a:off x="3733800" y="2022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>
            <a:stCxn id="9" idx="6"/>
            <a:endCxn id="173" idx="2"/>
          </p:cNvCxnSpPr>
          <p:nvPr/>
        </p:nvCxnSpPr>
        <p:spPr>
          <a:xfrm>
            <a:off x="3733800" y="23272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>
            <a:stCxn id="7" idx="6"/>
            <a:endCxn id="171" idx="2"/>
          </p:cNvCxnSpPr>
          <p:nvPr/>
        </p:nvCxnSpPr>
        <p:spPr>
          <a:xfrm>
            <a:off x="3733800" y="26320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/>
          <p:cNvCxnSpPr>
            <a:stCxn id="23" idx="6"/>
            <a:endCxn id="184" idx="2"/>
          </p:cNvCxnSpPr>
          <p:nvPr/>
        </p:nvCxnSpPr>
        <p:spPr>
          <a:xfrm>
            <a:off x="3733800" y="29368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/>
          <p:cNvCxnSpPr>
            <a:stCxn id="185" idx="2"/>
            <a:endCxn id="24" idx="6"/>
          </p:cNvCxnSpPr>
          <p:nvPr/>
        </p:nvCxnSpPr>
        <p:spPr>
          <a:xfrm rot="10800000">
            <a:off x="3733800" y="32416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/>
          <p:cNvCxnSpPr>
            <a:stCxn id="183" idx="2"/>
            <a:endCxn id="22" idx="6"/>
          </p:cNvCxnSpPr>
          <p:nvPr/>
        </p:nvCxnSpPr>
        <p:spPr>
          <a:xfrm rot="10800000">
            <a:off x="3733800" y="3546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" name="Oval 44"/>
          <p:cNvSpPr>
            <a:spLocks noChangeArrowheads="1"/>
          </p:cNvSpPr>
          <p:nvPr/>
        </p:nvSpPr>
        <p:spPr bwMode="auto">
          <a:xfrm>
            <a:off x="5715000" y="25558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46" name="Oval 45"/>
          <p:cNvSpPr>
            <a:spLocks noChangeArrowheads="1"/>
          </p:cNvSpPr>
          <p:nvPr/>
        </p:nvSpPr>
        <p:spPr bwMode="auto">
          <a:xfrm>
            <a:off x="5715000" y="19462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47" name="Oval 46"/>
          <p:cNvSpPr>
            <a:spLocks noChangeArrowheads="1"/>
          </p:cNvSpPr>
          <p:nvPr/>
        </p:nvSpPr>
        <p:spPr bwMode="auto">
          <a:xfrm>
            <a:off x="5715000" y="22510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48" name="Oval 44"/>
          <p:cNvSpPr>
            <a:spLocks noChangeArrowheads="1"/>
          </p:cNvSpPr>
          <p:nvPr/>
        </p:nvSpPr>
        <p:spPr bwMode="auto">
          <a:xfrm>
            <a:off x="6019800" y="25558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49" name="Oval 45"/>
          <p:cNvSpPr>
            <a:spLocks noChangeArrowheads="1"/>
          </p:cNvSpPr>
          <p:nvPr/>
        </p:nvSpPr>
        <p:spPr bwMode="auto">
          <a:xfrm>
            <a:off x="6019800" y="19462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50" name="Oval 46"/>
          <p:cNvSpPr>
            <a:spLocks noChangeArrowheads="1"/>
          </p:cNvSpPr>
          <p:nvPr/>
        </p:nvSpPr>
        <p:spPr bwMode="auto">
          <a:xfrm>
            <a:off x="6019800" y="22510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51" name="Oval 44"/>
          <p:cNvSpPr>
            <a:spLocks noChangeArrowheads="1"/>
          </p:cNvSpPr>
          <p:nvPr/>
        </p:nvSpPr>
        <p:spPr bwMode="auto">
          <a:xfrm>
            <a:off x="5410200" y="25558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52" name="Oval 45"/>
          <p:cNvSpPr>
            <a:spLocks noChangeArrowheads="1"/>
          </p:cNvSpPr>
          <p:nvPr/>
        </p:nvSpPr>
        <p:spPr bwMode="auto">
          <a:xfrm>
            <a:off x="5410200" y="19462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53" name="Oval 46"/>
          <p:cNvSpPr>
            <a:spLocks noChangeArrowheads="1"/>
          </p:cNvSpPr>
          <p:nvPr/>
        </p:nvSpPr>
        <p:spPr bwMode="auto">
          <a:xfrm>
            <a:off x="5410200" y="22510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54" name="Oval 44"/>
          <p:cNvSpPr>
            <a:spLocks noChangeArrowheads="1"/>
          </p:cNvSpPr>
          <p:nvPr/>
        </p:nvSpPr>
        <p:spPr bwMode="auto">
          <a:xfrm>
            <a:off x="5105400" y="2555875"/>
            <a:ext cx="152400" cy="152400"/>
          </a:xfrm>
          <a:prstGeom prst="ellipse">
            <a:avLst/>
          </a:prstGeom>
          <a:solidFill>
            <a:srgbClr val="0070C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55" name="Oval 45"/>
          <p:cNvSpPr>
            <a:spLocks noChangeArrowheads="1"/>
          </p:cNvSpPr>
          <p:nvPr/>
        </p:nvSpPr>
        <p:spPr bwMode="auto">
          <a:xfrm>
            <a:off x="5105400" y="19462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56" name="Oval 46"/>
          <p:cNvSpPr>
            <a:spLocks noChangeArrowheads="1"/>
          </p:cNvSpPr>
          <p:nvPr/>
        </p:nvSpPr>
        <p:spPr bwMode="auto">
          <a:xfrm>
            <a:off x="5105400" y="22510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57" name="Oval 44"/>
          <p:cNvSpPr>
            <a:spLocks noChangeArrowheads="1"/>
          </p:cNvSpPr>
          <p:nvPr/>
        </p:nvSpPr>
        <p:spPr bwMode="auto">
          <a:xfrm>
            <a:off x="5715000" y="34702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58" name="Oval 45"/>
          <p:cNvSpPr>
            <a:spLocks noChangeArrowheads="1"/>
          </p:cNvSpPr>
          <p:nvPr/>
        </p:nvSpPr>
        <p:spPr bwMode="auto">
          <a:xfrm>
            <a:off x="5715000" y="28606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59" name="Oval 46"/>
          <p:cNvSpPr>
            <a:spLocks noChangeArrowheads="1"/>
          </p:cNvSpPr>
          <p:nvPr/>
        </p:nvSpPr>
        <p:spPr bwMode="auto">
          <a:xfrm>
            <a:off x="5715000" y="31654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60" name="Oval 44"/>
          <p:cNvSpPr>
            <a:spLocks noChangeArrowheads="1"/>
          </p:cNvSpPr>
          <p:nvPr/>
        </p:nvSpPr>
        <p:spPr bwMode="auto">
          <a:xfrm>
            <a:off x="6019800" y="34702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61" name="Oval 45"/>
          <p:cNvSpPr>
            <a:spLocks noChangeArrowheads="1"/>
          </p:cNvSpPr>
          <p:nvPr/>
        </p:nvSpPr>
        <p:spPr bwMode="auto">
          <a:xfrm>
            <a:off x="6019800" y="28606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62" name="Oval 46"/>
          <p:cNvSpPr>
            <a:spLocks noChangeArrowheads="1"/>
          </p:cNvSpPr>
          <p:nvPr/>
        </p:nvSpPr>
        <p:spPr bwMode="auto">
          <a:xfrm>
            <a:off x="6019800" y="31654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63" name="Oval 44"/>
          <p:cNvSpPr>
            <a:spLocks noChangeArrowheads="1"/>
          </p:cNvSpPr>
          <p:nvPr/>
        </p:nvSpPr>
        <p:spPr bwMode="auto">
          <a:xfrm>
            <a:off x="5410200" y="34702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64" name="Oval 45"/>
          <p:cNvSpPr>
            <a:spLocks noChangeArrowheads="1"/>
          </p:cNvSpPr>
          <p:nvPr/>
        </p:nvSpPr>
        <p:spPr bwMode="auto">
          <a:xfrm>
            <a:off x="5410200" y="28606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65" name="Oval 46"/>
          <p:cNvSpPr>
            <a:spLocks noChangeArrowheads="1"/>
          </p:cNvSpPr>
          <p:nvPr/>
        </p:nvSpPr>
        <p:spPr bwMode="auto">
          <a:xfrm>
            <a:off x="5410200" y="31654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66" name="Oval 44"/>
          <p:cNvSpPr>
            <a:spLocks noChangeArrowheads="1"/>
          </p:cNvSpPr>
          <p:nvPr/>
        </p:nvSpPr>
        <p:spPr bwMode="auto">
          <a:xfrm>
            <a:off x="5105400" y="34702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67" name="Oval 45"/>
          <p:cNvSpPr>
            <a:spLocks noChangeArrowheads="1"/>
          </p:cNvSpPr>
          <p:nvPr/>
        </p:nvSpPr>
        <p:spPr bwMode="auto">
          <a:xfrm>
            <a:off x="5105400" y="2860675"/>
            <a:ext cx="152400" cy="152400"/>
          </a:xfrm>
          <a:prstGeom prst="ellipse">
            <a:avLst/>
          </a:prstGeom>
          <a:solidFill>
            <a:srgbClr val="0070C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268" name="Oval 46"/>
          <p:cNvSpPr>
            <a:spLocks noChangeArrowheads="1"/>
          </p:cNvSpPr>
          <p:nvPr/>
        </p:nvSpPr>
        <p:spPr bwMode="auto">
          <a:xfrm>
            <a:off x="5105400" y="3165475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cxnSp>
        <p:nvCxnSpPr>
          <p:cNvPr id="269" name="Straight Connector 268"/>
          <p:cNvCxnSpPr>
            <a:stCxn id="255" idx="4"/>
            <a:endCxn id="256" idx="0"/>
          </p:cNvCxnSpPr>
          <p:nvPr/>
        </p:nvCxnSpPr>
        <p:spPr>
          <a:xfrm rot="5400000">
            <a:off x="5105400" y="21748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/>
          <p:cNvCxnSpPr>
            <a:stCxn id="256" idx="4"/>
            <a:endCxn id="254" idx="0"/>
          </p:cNvCxnSpPr>
          <p:nvPr/>
        </p:nvCxnSpPr>
        <p:spPr>
          <a:xfrm rot="5400000">
            <a:off x="5105400" y="24796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Connector 270"/>
          <p:cNvCxnSpPr>
            <a:stCxn id="254" idx="4"/>
            <a:endCxn id="267" idx="0"/>
          </p:cNvCxnSpPr>
          <p:nvPr/>
        </p:nvCxnSpPr>
        <p:spPr>
          <a:xfrm rot="5400000">
            <a:off x="5105400" y="2784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/>
          <p:cNvCxnSpPr>
            <a:stCxn id="267" idx="4"/>
            <a:endCxn id="268" idx="0"/>
          </p:cNvCxnSpPr>
          <p:nvPr/>
        </p:nvCxnSpPr>
        <p:spPr>
          <a:xfrm rot="5400000">
            <a:off x="5105400" y="30892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Connector 272"/>
          <p:cNvCxnSpPr>
            <a:stCxn id="268" idx="4"/>
            <a:endCxn id="266" idx="0"/>
          </p:cNvCxnSpPr>
          <p:nvPr/>
        </p:nvCxnSpPr>
        <p:spPr>
          <a:xfrm rot="5400000">
            <a:off x="5105400" y="33940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Connector 273"/>
          <p:cNvCxnSpPr>
            <a:stCxn id="252" idx="4"/>
            <a:endCxn id="253" idx="0"/>
          </p:cNvCxnSpPr>
          <p:nvPr/>
        </p:nvCxnSpPr>
        <p:spPr>
          <a:xfrm rot="5400000">
            <a:off x="5410200" y="21748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Connector 274"/>
          <p:cNvCxnSpPr>
            <a:stCxn id="253" idx="4"/>
            <a:endCxn id="251" idx="0"/>
          </p:cNvCxnSpPr>
          <p:nvPr/>
        </p:nvCxnSpPr>
        <p:spPr>
          <a:xfrm rot="5400000">
            <a:off x="5410200" y="24796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Connector 275"/>
          <p:cNvCxnSpPr>
            <a:stCxn id="251" idx="4"/>
            <a:endCxn id="264" idx="0"/>
          </p:cNvCxnSpPr>
          <p:nvPr/>
        </p:nvCxnSpPr>
        <p:spPr>
          <a:xfrm rot="5400000">
            <a:off x="5410200" y="2784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Connector 276"/>
          <p:cNvCxnSpPr>
            <a:stCxn id="264" idx="4"/>
            <a:endCxn id="265" idx="0"/>
          </p:cNvCxnSpPr>
          <p:nvPr/>
        </p:nvCxnSpPr>
        <p:spPr>
          <a:xfrm rot="5400000">
            <a:off x="5410200" y="30892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Connector 277"/>
          <p:cNvCxnSpPr>
            <a:stCxn id="265" idx="4"/>
            <a:endCxn id="263" idx="0"/>
          </p:cNvCxnSpPr>
          <p:nvPr/>
        </p:nvCxnSpPr>
        <p:spPr>
          <a:xfrm rot="5400000">
            <a:off x="5410200" y="33940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/>
          <p:cNvCxnSpPr>
            <a:stCxn id="246" idx="4"/>
            <a:endCxn id="247" idx="0"/>
          </p:cNvCxnSpPr>
          <p:nvPr/>
        </p:nvCxnSpPr>
        <p:spPr>
          <a:xfrm rot="5400000">
            <a:off x="5715000" y="21748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/>
          <p:cNvCxnSpPr>
            <a:stCxn id="247" idx="4"/>
            <a:endCxn id="245" idx="0"/>
          </p:cNvCxnSpPr>
          <p:nvPr/>
        </p:nvCxnSpPr>
        <p:spPr>
          <a:xfrm rot="5400000">
            <a:off x="5715000" y="24796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Connector 280"/>
          <p:cNvCxnSpPr>
            <a:stCxn id="245" idx="4"/>
            <a:endCxn id="258" idx="0"/>
          </p:cNvCxnSpPr>
          <p:nvPr/>
        </p:nvCxnSpPr>
        <p:spPr>
          <a:xfrm rot="5400000">
            <a:off x="5715000" y="2784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Connector 281"/>
          <p:cNvCxnSpPr>
            <a:stCxn id="258" idx="4"/>
            <a:endCxn id="259" idx="0"/>
          </p:cNvCxnSpPr>
          <p:nvPr/>
        </p:nvCxnSpPr>
        <p:spPr>
          <a:xfrm rot="5400000">
            <a:off x="5715000" y="30892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Connector 282"/>
          <p:cNvCxnSpPr>
            <a:stCxn id="259" idx="4"/>
            <a:endCxn id="257" idx="0"/>
          </p:cNvCxnSpPr>
          <p:nvPr/>
        </p:nvCxnSpPr>
        <p:spPr>
          <a:xfrm rot="5400000">
            <a:off x="5715000" y="33940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Connector 283"/>
          <p:cNvCxnSpPr>
            <a:stCxn id="249" idx="4"/>
            <a:endCxn id="250" idx="0"/>
          </p:cNvCxnSpPr>
          <p:nvPr/>
        </p:nvCxnSpPr>
        <p:spPr>
          <a:xfrm rot="5400000">
            <a:off x="6019800" y="21748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Connector 284"/>
          <p:cNvCxnSpPr>
            <a:stCxn id="250" idx="4"/>
            <a:endCxn id="248" idx="0"/>
          </p:cNvCxnSpPr>
          <p:nvPr/>
        </p:nvCxnSpPr>
        <p:spPr>
          <a:xfrm rot="5400000">
            <a:off x="6019800" y="24796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/>
          <p:cNvCxnSpPr>
            <a:stCxn id="248" idx="4"/>
            <a:endCxn id="261" idx="0"/>
          </p:cNvCxnSpPr>
          <p:nvPr/>
        </p:nvCxnSpPr>
        <p:spPr>
          <a:xfrm rot="5400000">
            <a:off x="6019800" y="2784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/>
          <p:cNvCxnSpPr>
            <a:stCxn id="261" idx="4"/>
            <a:endCxn id="262" idx="0"/>
          </p:cNvCxnSpPr>
          <p:nvPr/>
        </p:nvCxnSpPr>
        <p:spPr>
          <a:xfrm rot="5400000">
            <a:off x="6019800" y="30892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/>
          <p:cNvCxnSpPr>
            <a:stCxn id="262" idx="4"/>
            <a:endCxn id="260" idx="0"/>
          </p:cNvCxnSpPr>
          <p:nvPr/>
        </p:nvCxnSpPr>
        <p:spPr>
          <a:xfrm rot="5400000">
            <a:off x="6019800" y="33940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Connector 288"/>
          <p:cNvCxnSpPr>
            <a:stCxn id="255" idx="6"/>
            <a:endCxn id="252" idx="2"/>
          </p:cNvCxnSpPr>
          <p:nvPr/>
        </p:nvCxnSpPr>
        <p:spPr>
          <a:xfrm>
            <a:off x="5257800" y="2022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289"/>
          <p:cNvCxnSpPr>
            <a:stCxn id="252" idx="6"/>
            <a:endCxn id="246" idx="2"/>
          </p:cNvCxnSpPr>
          <p:nvPr/>
        </p:nvCxnSpPr>
        <p:spPr>
          <a:xfrm>
            <a:off x="5562600" y="2022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290"/>
          <p:cNvCxnSpPr>
            <a:stCxn id="246" idx="6"/>
            <a:endCxn id="249" idx="2"/>
          </p:cNvCxnSpPr>
          <p:nvPr/>
        </p:nvCxnSpPr>
        <p:spPr>
          <a:xfrm>
            <a:off x="5867400" y="2022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/>
          <p:cNvCxnSpPr>
            <a:stCxn id="256" idx="6"/>
            <a:endCxn id="253" idx="2"/>
          </p:cNvCxnSpPr>
          <p:nvPr/>
        </p:nvCxnSpPr>
        <p:spPr>
          <a:xfrm>
            <a:off x="5257800" y="23272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Straight Connector 292"/>
          <p:cNvCxnSpPr>
            <a:stCxn id="253" idx="6"/>
            <a:endCxn id="247" idx="2"/>
          </p:cNvCxnSpPr>
          <p:nvPr/>
        </p:nvCxnSpPr>
        <p:spPr>
          <a:xfrm>
            <a:off x="5562600" y="23272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Connector 293"/>
          <p:cNvCxnSpPr>
            <a:stCxn id="247" idx="6"/>
            <a:endCxn id="250" idx="2"/>
          </p:cNvCxnSpPr>
          <p:nvPr/>
        </p:nvCxnSpPr>
        <p:spPr>
          <a:xfrm>
            <a:off x="5867400" y="23272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Connector 294"/>
          <p:cNvCxnSpPr>
            <a:stCxn id="254" idx="6"/>
            <a:endCxn id="251" idx="2"/>
          </p:cNvCxnSpPr>
          <p:nvPr/>
        </p:nvCxnSpPr>
        <p:spPr>
          <a:xfrm>
            <a:off x="5257800" y="26320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Connector 295"/>
          <p:cNvCxnSpPr>
            <a:stCxn id="251" idx="6"/>
            <a:endCxn id="245" idx="2"/>
          </p:cNvCxnSpPr>
          <p:nvPr/>
        </p:nvCxnSpPr>
        <p:spPr>
          <a:xfrm>
            <a:off x="5562600" y="26320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Straight Connector 296"/>
          <p:cNvCxnSpPr>
            <a:stCxn id="245" idx="6"/>
            <a:endCxn id="248" idx="2"/>
          </p:cNvCxnSpPr>
          <p:nvPr/>
        </p:nvCxnSpPr>
        <p:spPr>
          <a:xfrm>
            <a:off x="5867400" y="26320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Straight Connector 297"/>
          <p:cNvCxnSpPr>
            <a:stCxn id="267" idx="6"/>
            <a:endCxn id="264" idx="2"/>
          </p:cNvCxnSpPr>
          <p:nvPr/>
        </p:nvCxnSpPr>
        <p:spPr>
          <a:xfrm>
            <a:off x="5257800" y="29368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/>
          <p:cNvCxnSpPr>
            <a:stCxn id="264" idx="6"/>
            <a:endCxn id="258" idx="2"/>
          </p:cNvCxnSpPr>
          <p:nvPr/>
        </p:nvCxnSpPr>
        <p:spPr>
          <a:xfrm>
            <a:off x="5562600" y="29368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Straight Connector 299"/>
          <p:cNvCxnSpPr>
            <a:stCxn id="258" idx="6"/>
            <a:endCxn id="261" idx="2"/>
          </p:cNvCxnSpPr>
          <p:nvPr/>
        </p:nvCxnSpPr>
        <p:spPr>
          <a:xfrm>
            <a:off x="5867400" y="29368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Straight Connector 300"/>
          <p:cNvCxnSpPr>
            <a:stCxn id="268" idx="6"/>
            <a:endCxn id="265" idx="2"/>
          </p:cNvCxnSpPr>
          <p:nvPr/>
        </p:nvCxnSpPr>
        <p:spPr>
          <a:xfrm>
            <a:off x="5257800" y="32416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Connector 301"/>
          <p:cNvCxnSpPr>
            <a:stCxn id="265" idx="6"/>
            <a:endCxn id="259" idx="2"/>
          </p:cNvCxnSpPr>
          <p:nvPr/>
        </p:nvCxnSpPr>
        <p:spPr>
          <a:xfrm>
            <a:off x="5562600" y="32416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Connector 302"/>
          <p:cNvCxnSpPr>
            <a:stCxn id="259" idx="6"/>
            <a:endCxn id="262" idx="2"/>
          </p:cNvCxnSpPr>
          <p:nvPr/>
        </p:nvCxnSpPr>
        <p:spPr>
          <a:xfrm>
            <a:off x="5867400" y="32416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Connector 303"/>
          <p:cNvCxnSpPr>
            <a:stCxn id="266" idx="6"/>
            <a:endCxn id="263" idx="2"/>
          </p:cNvCxnSpPr>
          <p:nvPr/>
        </p:nvCxnSpPr>
        <p:spPr>
          <a:xfrm>
            <a:off x="5257800" y="3546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Connector 304"/>
          <p:cNvCxnSpPr>
            <a:stCxn id="263" idx="6"/>
            <a:endCxn id="257" idx="2"/>
          </p:cNvCxnSpPr>
          <p:nvPr/>
        </p:nvCxnSpPr>
        <p:spPr>
          <a:xfrm>
            <a:off x="5562600" y="3546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Straight Connector 305"/>
          <p:cNvCxnSpPr>
            <a:stCxn id="257" idx="6"/>
            <a:endCxn id="260" idx="2"/>
          </p:cNvCxnSpPr>
          <p:nvPr/>
        </p:nvCxnSpPr>
        <p:spPr>
          <a:xfrm>
            <a:off x="5867400" y="3546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Straight Connector 306"/>
          <p:cNvCxnSpPr>
            <a:endCxn id="255" idx="2"/>
          </p:cNvCxnSpPr>
          <p:nvPr/>
        </p:nvCxnSpPr>
        <p:spPr>
          <a:xfrm>
            <a:off x="4953000" y="2022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Connector 307"/>
          <p:cNvCxnSpPr>
            <a:endCxn id="256" idx="2"/>
          </p:cNvCxnSpPr>
          <p:nvPr/>
        </p:nvCxnSpPr>
        <p:spPr>
          <a:xfrm>
            <a:off x="4953000" y="23272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Connector 308"/>
          <p:cNvCxnSpPr>
            <a:endCxn id="254" idx="2"/>
          </p:cNvCxnSpPr>
          <p:nvPr/>
        </p:nvCxnSpPr>
        <p:spPr>
          <a:xfrm>
            <a:off x="4953000" y="26320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Connector 309"/>
          <p:cNvCxnSpPr>
            <a:endCxn id="267" idx="2"/>
          </p:cNvCxnSpPr>
          <p:nvPr/>
        </p:nvCxnSpPr>
        <p:spPr>
          <a:xfrm>
            <a:off x="4953000" y="29368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Connector 310"/>
          <p:cNvCxnSpPr>
            <a:stCxn id="268" idx="2"/>
          </p:cNvCxnSpPr>
          <p:nvPr/>
        </p:nvCxnSpPr>
        <p:spPr>
          <a:xfrm rot="10800000">
            <a:off x="4953000" y="32416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Connector 311"/>
          <p:cNvCxnSpPr>
            <a:stCxn id="266" idx="2"/>
          </p:cNvCxnSpPr>
          <p:nvPr/>
        </p:nvCxnSpPr>
        <p:spPr>
          <a:xfrm rot="10800000">
            <a:off x="4953000" y="3546475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315"/>
          <p:cNvGrpSpPr/>
          <p:nvPr/>
        </p:nvGrpSpPr>
        <p:grpSpPr>
          <a:xfrm rot="16200000">
            <a:off x="4191000" y="1565275"/>
            <a:ext cx="381000" cy="76200"/>
            <a:chOff x="6477000" y="2590800"/>
            <a:chExt cx="381000" cy="76200"/>
          </a:xfrm>
        </p:grpSpPr>
        <p:sp>
          <p:nvSpPr>
            <p:cNvPr id="313" name="Oval 36"/>
            <p:cNvSpPr>
              <a:spLocks noChangeArrowheads="1"/>
            </p:cNvSpPr>
            <p:nvPr/>
          </p:nvSpPr>
          <p:spPr bwMode="auto">
            <a:xfrm>
              <a:off x="6477000" y="25908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" name="Oval 37"/>
            <p:cNvSpPr>
              <a:spLocks noChangeArrowheads="1"/>
            </p:cNvSpPr>
            <p:nvPr/>
          </p:nvSpPr>
          <p:spPr bwMode="auto">
            <a:xfrm>
              <a:off x="6629400" y="25908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" name="Oval 38"/>
            <p:cNvSpPr>
              <a:spLocks noChangeArrowheads="1"/>
            </p:cNvSpPr>
            <p:nvPr/>
          </p:nvSpPr>
          <p:spPr bwMode="auto">
            <a:xfrm>
              <a:off x="6781800" y="25908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316"/>
          <p:cNvGrpSpPr/>
          <p:nvPr/>
        </p:nvGrpSpPr>
        <p:grpSpPr>
          <a:xfrm rot="16200000">
            <a:off x="4191000" y="3927474"/>
            <a:ext cx="381000" cy="76200"/>
            <a:chOff x="6477000" y="2590800"/>
            <a:chExt cx="381000" cy="76200"/>
          </a:xfrm>
        </p:grpSpPr>
        <p:sp>
          <p:nvSpPr>
            <p:cNvPr id="318" name="Oval 36"/>
            <p:cNvSpPr>
              <a:spLocks noChangeArrowheads="1"/>
            </p:cNvSpPr>
            <p:nvPr/>
          </p:nvSpPr>
          <p:spPr bwMode="auto">
            <a:xfrm>
              <a:off x="6477000" y="25908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" name="Oval 37"/>
            <p:cNvSpPr>
              <a:spLocks noChangeArrowheads="1"/>
            </p:cNvSpPr>
            <p:nvPr/>
          </p:nvSpPr>
          <p:spPr bwMode="auto">
            <a:xfrm>
              <a:off x="6629400" y="25908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" name="Oval 38"/>
            <p:cNvSpPr>
              <a:spLocks noChangeArrowheads="1"/>
            </p:cNvSpPr>
            <p:nvPr/>
          </p:nvSpPr>
          <p:spPr bwMode="auto">
            <a:xfrm>
              <a:off x="6781800" y="25908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Let </a:t>
            </a:r>
            <a:r>
              <a:rPr lang="en-US" dirty="0" smtClean="0">
                <a:solidFill>
                  <a:schemeClr val="tx2"/>
                </a:solidFill>
              </a:rPr>
              <a:t>G</a:t>
            </a:r>
            <a:r>
              <a:rPr lang="en-US" dirty="0" smtClean="0"/>
              <a:t> be a </a:t>
            </a:r>
            <a:r>
              <a:rPr lang="en-US" sz="3200" dirty="0" smtClean="0">
                <a:solidFill>
                  <a:schemeClr val="tx2"/>
                </a:solidFill>
                <a:latin typeface="Symbol" pitchFamily="18" charset="2"/>
                <a:sym typeface="Symbol" pitchFamily="18" charset="2"/>
              </a:rPr>
              <a:t></a:t>
            </a:r>
            <a:r>
              <a:rPr lang="en-US" dirty="0" smtClean="0"/>
              <a:t>-regular infinite graph</a:t>
            </a:r>
          </a:p>
          <a:p>
            <a:pPr>
              <a:buNone/>
            </a:pPr>
            <a:r>
              <a:rPr lang="en-US" dirty="0" smtClean="0"/>
              <a:t>Starting from an all-</a:t>
            </a:r>
            <a:r>
              <a:rPr lang="en-US" dirty="0" smtClean="0">
                <a:solidFill>
                  <a:schemeClr val="tx2"/>
                </a:solidFill>
              </a:rPr>
              <a:t>B</a:t>
            </a:r>
            <a:r>
              <a:rPr lang="en-US" dirty="0" smtClean="0"/>
              <a:t> equilibrium, endow a finite set </a:t>
            </a:r>
            <a:r>
              <a:rPr lang="en-US" dirty="0" smtClean="0">
                <a:solidFill>
                  <a:schemeClr val="tx2"/>
                </a:solidFill>
              </a:rPr>
              <a:t>S</a:t>
            </a:r>
            <a:r>
              <a:rPr lang="en-US" dirty="0" smtClean="0"/>
              <a:t> of nodes (the “early adopters”) with behavior </a:t>
            </a:r>
            <a:r>
              <a:rPr lang="en-US" dirty="0" smtClean="0">
                <a:solidFill>
                  <a:schemeClr val="tx2"/>
                </a:solidFill>
              </a:rPr>
              <a:t>A</a:t>
            </a:r>
          </a:p>
          <a:p>
            <a:pPr>
              <a:buNone/>
            </a:pPr>
            <a:r>
              <a:rPr lang="en-US" dirty="0" smtClean="0"/>
              <a:t>A </a:t>
            </a:r>
            <a:r>
              <a:rPr lang="en-US" dirty="0" smtClean="0">
                <a:solidFill>
                  <a:schemeClr val="accent1"/>
                </a:solidFill>
              </a:rPr>
              <a:t>contagion</a:t>
            </a:r>
            <a:r>
              <a:rPr lang="en-US" dirty="0" smtClean="0"/>
              <a:t> results if myopic best-response moves cause all nodes to use </a:t>
            </a:r>
            <a:r>
              <a:rPr lang="en-US" dirty="0" smtClean="0">
                <a:solidFill>
                  <a:schemeClr val="tx2"/>
                </a:solidFill>
              </a:rPr>
              <a:t>A</a:t>
            </a:r>
            <a:r>
              <a:rPr lang="en-US" dirty="0" smtClean="0"/>
              <a:t> eventually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Higher </a:t>
            </a:r>
            <a:r>
              <a:rPr lang="en-US" dirty="0" smtClean="0">
                <a:solidFill>
                  <a:schemeClr val="tx2"/>
                </a:solidFill>
              </a:rPr>
              <a:t>q</a:t>
            </a:r>
            <a:r>
              <a:rPr lang="en-US" dirty="0" smtClean="0"/>
              <a:t> makes contagion harder</a:t>
            </a:r>
          </a:p>
          <a:p>
            <a:pPr>
              <a:buNone/>
            </a:pPr>
            <a:r>
              <a:rPr lang="en-US" dirty="0" smtClean="0"/>
              <a:t>Max </a:t>
            </a:r>
            <a:r>
              <a:rPr lang="en-US" dirty="0" smtClean="0">
                <a:solidFill>
                  <a:schemeClr val="tx2"/>
                </a:solidFill>
              </a:rPr>
              <a:t>q</a:t>
            </a:r>
            <a:r>
              <a:rPr lang="en-US" dirty="0" smtClean="0"/>
              <a:t> for which contagion happens for some finite set of nodes is the </a:t>
            </a:r>
            <a:r>
              <a:rPr lang="en-US" dirty="0" smtClean="0">
                <a:solidFill>
                  <a:schemeClr val="accent1"/>
                </a:solidFill>
              </a:rPr>
              <a:t>contagion threshold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Thm</a:t>
            </a:r>
            <a:r>
              <a:rPr lang="en-US" dirty="0" smtClean="0">
                <a:solidFill>
                  <a:schemeClr val="tx2"/>
                </a:solidFill>
              </a:rPr>
              <a:t>. [Morris, 2000]</a:t>
            </a:r>
            <a:r>
              <a:rPr lang="en-US" dirty="0" smtClean="0"/>
              <a:t>: For every graph </a:t>
            </a:r>
            <a:r>
              <a:rPr lang="en-US" dirty="0" smtClean="0">
                <a:solidFill>
                  <a:schemeClr val="tx2"/>
                </a:solidFill>
              </a:rPr>
              <a:t>G</a:t>
            </a:r>
            <a:r>
              <a:rPr lang="en-US" dirty="0" smtClean="0"/>
              <a:t>, the contagion threshold is at most </a:t>
            </a:r>
            <a:r>
              <a:rPr lang="en-US" dirty="0" smtClean="0">
                <a:solidFill>
                  <a:schemeClr val="tx2"/>
                </a:solidFill>
              </a:rPr>
              <a:t>½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Stops Contagion?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89475"/>
            <a:ext cx="8229600" cy="1939925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A neighborhood with </a:t>
            </a:r>
            <a:r>
              <a:rPr lang="en-US" dirty="0" smtClean="0">
                <a:solidFill>
                  <a:schemeClr val="accent1"/>
                </a:solidFill>
              </a:rPr>
              <a:t>cohesion p(S) </a:t>
            </a:r>
            <a:r>
              <a:rPr lang="en-US" dirty="0" smtClean="0"/>
              <a:t>is a set </a:t>
            </a:r>
            <a:r>
              <a:rPr lang="en-US" dirty="0" smtClean="0">
                <a:solidFill>
                  <a:schemeClr val="tx2"/>
                </a:solidFill>
              </a:rPr>
              <a:t>S</a:t>
            </a:r>
            <a:r>
              <a:rPr lang="en-US" dirty="0" smtClean="0"/>
              <a:t> of nodes such that each node has at least a </a:t>
            </a:r>
            <a:r>
              <a:rPr lang="en-US" dirty="0" smtClean="0">
                <a:solidFill>
                  <a:schemeClr val="tx2"/>
                </a:solidFill>
              </a:rPr>
              <a:t>p</a:t>
            </a:r>
            <a:r>
              <a:rPr lang="en-US" dirty="0" smtClean="0"/>
              <a:t> fraction of its neighbors in </a:t>
            </a:r>
            <a:r>
              <a:rPr lang="en-US" dirty="0" smtClean="0">
                <a:solidFill>
                  <a:schemeClr val="tx2"/>
                </a:solidFill>
              </a:rPr>
              <a:t>S</a:t>
            </a:r>
            <a:endParaRPr lang="en-US" dirty="0">
              <a:solidFill>
                <a:schemeClr val="tx2"/>
              </a:solidFill>
            </a:endParaRPr>
          </a:p>
        </p:txBody>
      </p:sp>
      <p:grpSp>
        <p:nvGrpSpPr>
          <p:cNvPr id="4" name="Group 52"/>
          <p:cNvGrpSpPr/>
          <p:nvPr/>
        </p:nvGrpSpPr>
        <p:grpSpPr>
          <a:xfrm>
            <a:off x="2667000" y="1981200"/>
            <a:ext cx="762000" cy="762000"/>
            <a:chOff x="2667000" y="1981200"/>
            <a:chExt cx="762000" cy="762000"/>
          </a:xfrm>
        </p:grpSpPr>
        <p:sp>
          <p:nvSpPr>
            <p:cNvPr id="44" name="Oval 44"/>
            <p:cNvSpPr>
              <a:spLocks noChangeArrowheads="1"/>
            </p:cNvSpPr>
            <p:nvPr/>
          </p:nvSpPr>
          <p:spPr bwMode="auto">
            <a:xfrm>
              <a:off x="3276600" y="22860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45" name="Oval 44"/>
            <p:cNvSpPr>
              <a:spLocks noChangeArrowheads="1"/>
            </p:cNvSpPr>
            <p:nvPr/>
          </p:nvSpPr>
          <p:spPr bwMode="auto">
            <a:xfrm>
              <a:off x="2971800" y="22860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46" name="Oval 46"/>
            <p:cNvSpPr>
              <a:spLocks noChangeArrowheads="1"/>
            </p:cNvSpPr>
            <p:nvPr/>
          </p:nvSpPr>
          <p:spPr bwMode="auto">
            <a:xfrm>
              <a:off x="2971800" y="19812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47" name="Oval 44"/>
            <p:cNvSpPr>
              <a:spLocks noChangeArrowheads="1"/>
            </p:cNvSpPr>
            <p:nvPr/>
          </p:nvSpPr>
          <p:spPr bwMode="auto">
            <a:xfrm>
              <a:off x="2667000" y="22860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48" name="Oval 45"/>
            <p:cNvSpPr>
              <a:spLocks noChangeArrowheads="1"/>
            </p:cNvSpPr>
            <p:nvPr/>
          </p:nvSpPr>
          <p:spPr bwMode="auto">
            <a:xfrm>
              <a:off x="2971800" y="25908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cxnSp>
          <p:nvCxnSpPr>
            <p:cNvPr id="49" name="Straight Connector 48"/>
            <p:cNvCxnSpPr>
              <a:stCxn id="46" idx="4"/>
              <a:endCxn id="45" idx="0"/>
            </p:cNvCxnSpPr>
            <p:nvPr/>
          </p:nvCxnSpPr>
          <p:spPr>
            <a:xfrm rot="5400000">
              <a:off x="2971800" y="22098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stCxn id="45" idx="4"/>
              <a:endCxn id="48" idx="0"/>
            </p:cNvCxnSpPr>
            <p:nvPr/>
          </p:nvCxnSpPr>
          <p:spPr>
            <a:xfrm rot="5400000">
              <a:off x="2971800" y="25146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stCxn id="47" idx="6"/>
              <a:endCxn id="45" idx="2"/>
            </p:cNvCxnSpPr>
            <p:nvPr/>
          </p:nvCxnSpPr>
          <p:spPr>
            <a:xfrm>
              <a:off x="2819400" y="23622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stCxn id="45" idx="6"/>
              <a:endCxn id="44" idx="2"/>
            </p:cNvCxnSpPr>
            <p:nvPr/>
          </p:nvCxnSpPr>
          <p:spPr>
            <a:xfrm>
              <a:off x="3124200" y="23622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53"/>
          <p:cNvGrpSpPr/>
          <p:nvPr/>
        </p:nvGrpSpPr>
        <p:grpSpPr>
          <a:xfrm>
            <a:off x="3581400" y="1981200"/>
            <a:ext cx="762000" cy="762000"/>
            <a:chOff x="2667000" y="1981200"/>
            <a:chExt cx="762000" cy="762000"/>
          </a:xfrm>
        </p:grpSpPr>
        <p:sp>
          <p:nvSpPr>
            <p:cNvPr id="55" name="Oval 44"/>
            <p:cNvSpPr>
              <a:spLocks noChangeArrowheads="1"/>
            </p:cNvSpPr>
            <p:nvPr/>
          </p:nvSpPr>
          <p:spPr bwMode="auto">
            <a:xfrm>
              <a:off x="3276600" y="22860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56" name="Oval 55"/>
            <p:cNvSpPr>
              <a:spLocks noChangeArrowheads="1"/>
            </p:cNvSpPr>
            <p:nvPr/>
          </p:nvSpPr>
          <p:spPr bwMode="auto">
            <a:xfrm>
              <a:off x="2971800" y="22860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57" name="Oval 46"/>
            <p:cNvSpPr>
              <a:spLocks noChangeArrowheads="1"/>
            </p:cNvSpPr>
            <p:nvPr/>
          </p:nvSpPr>
          <p:spPr bwMode="auto">
            <a:xfrm>
              <a:off x="2971800" y="19812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58" name="Oval 44"/>
            <p:cNvSpPr>
              <a:spLocks noChangeArrowheads="1"/>
            </p:cNvSpPr>
            <p:nvPr/>
          </p:nvSpPr>
          <p:spPr bwMode="auto">
            <a:xfrm>
              <a:off x="2667000" y="22860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59" name="Oval 45"/>
            <p:cNvSpPr>
              <a:spLocks noChangeArrowheads="1"/>
            </p:cNvSpPr>
            <p:nvPr/>
          </p:nvSpPr>
          <p:spPr bwMode="auto">
            <a:xfrm>
              <a:off x="2971800" y="25908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cxnSp>
          <p:nvCxnSpPr>
            <p:cNvPr id="60" name="Straight Connector 59"/>
            <p:cNvCxnSpPr>
              <a:stCxn id="57" idx="4"/>
              <a:endCxn id="56" idx="0"/>
            </p:cNvCxnSpPr>
            <p:nvPr/>
          </p:nvCxnSpPr>
          <p:spPr>
            <a:xfrm rot="5400000">
              <a:off x="2971800" y="22098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stCxn id="56" idx="4"/>
              <a:endCxn id="59" idx="0"/>
            </p:cNvCxnSpPr>
            <p:nvPr/>
          </p:nvCxnSpPr>
          <p:spPr>
            <a:xfrm rot="5400000">
              <a:off x="2971800" y="25146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>
              <a:stCxn id="58" idx="6"/>
              <a:endCxn id="56" idx="2"/>
            </p:cNvCxnSpPr>
            <p:nvPr/>
          </p:nvCxnSpPr>
          <p:spPr>
            <a:xfrm>
              <a:off x="2819400" y="23622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>
              <a:stCxn id="56" idx="6"/>
              <a:endCxn id="55" idx="2"/>
            </p:cNvCxnSpPr>
            <p:nvPr/>
          </p:nvCxnSpPr>
          <p:spPr>
            <a:xfrm>
              <a:off x="3124200" y="23622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5" name="Straight Connector 64"/>
          <p:cNvCxnSpPr/>
          <p:nvPr/>
        </p:nvCxnSpPr>
        <p:spPr>
          <a:xfrm>
            <a:off x="3429000" y="23622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67"/>
          <p:cNvGrpSpPr/>
          <p:nvPr/>
        </p:nvGrpSpPr>
        <p:grpSpPr>
          <a:xfrm>
            <a:off x="4495800" y="1981200"/>
            <a:ext cx="762000" cy="762000"/>
            <a:chOff x="2667000" y="1981200"/>
            <a:chExt cx="762000" cy="762000"/>
          </a:xfrm>
        </p:grpSpPr>
        <p:sp>
          <p:nvSpPr>
            <p:cNvPr id="69" name="Oval 44"/>
            <p:cNvSpPr>
              <a:spLocks noChangeArrowheads="1"/>
            </p:cNvSpPr>
            <p:nvPr/>
          </p:nvSpPr>
          <p:spPr bwMode="auto">
            <a:xfrm>
              <a:off x="3276600" y="22860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70" name="Oval 69"/>
            <p:cNvSpPr>
              <a:spLocks noChangeArrowheads="1"/>
            </p:cNvSpPr>
            <p:nvPr/>
          </p:nvSpPr>
          <p:spPr bwMode="auto">
            <a:xfrm>
              <a:off x="2971800" y="22860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71" name="Oval 46"/>
            <p:cNvSpPr>
              <a:spLocks noChangeArrowheads="1"/>
            </p:cNvSpPr>
            <p:nvPr/>
          </p:nvSpPr>
          <p:spPr bwMode="auto">
            <a:xfrm>
              <a:off x="2971800" y="19812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72" name="Oval 44"/>
            <p:cNvSpPr>
              <a:spLocks noChangeArrowheads="1"/>
            </p:cNvSpPr>
            <p:nvPr/>
          </p:nvSpPr>
          <p:spPr bwMode="auto">
            <a:xfrm>
              <a:off x="2667000" y="22860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73" name="Oval 45"/>
            <p:cNvSpPr>
              <a:spLocks noChangeArrowheads="1"/>
            </p:cNvSpPr>
            <p:nvPr/>
          </p:nvSpPr>
          <p:spPr bwMode="auto">
            <a:xfrm>
              <a:off x="2971800" y="25908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cxnSp>
          <p:nvCxnSpPr>
            <p:cNvPr id="74" name="Straight Connector 73"/>
            <p:cNvCxnSpPr>
              <a:stCxn id="71" idx="4"/>
              <a:endCxn id="70" idx="0"/>
            </p:cNvCxnSpPr>
            <p:nvPr/>
          </p:nvCxnSpPr>
          <p:spPr>
            <a:xfrm rot="5400000">
              <a:off x="2971800" y="22098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stCxn id="70" idx="4"/>
              <a:endCxn id="73" idx="0"/>
            </p:cNvCxnSpPr>
            <p:nvPr/>
          </p:nvCxnSpPr>
          <p:spPr>
            <a:xfrm rot="5400000">
              <a:off x="2971800" y="25146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>
              <a:stCxn id="72" idx="6"/>
              <a:endCxn id="70" idx="2"/>
            </p:cNvCxnSpPr>
            <p:nvPr/>
          </p:nvCxnSpPr>
          <p:spPr>
            <a:xfrm>
              <a:off x="2819400" y="23622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>
              <a:stCxn id="70" idx="6"/>
              <a:endCxn id="69" idx="2"/>
            </p:cNvCxnSpPr>
            <p:nvPr/>
          </p:nvCxnSpPr>
          <p:spPr>
            <a:xfrm>
              <a:off x="3124200" y="23622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77"/>
          <p:cNvGrpSpPr/>
          <p:nvPr/>
        </p:nvGrpSpPr>
        <p:grpSpPr>
          <a:xfrm>
            <a:off x="5410200" y="1981200"/>
            <a:ext cx="762000" cy="762000"/>
            <a:chOff x="2667000" y="1981200"/>
            <a:chExt cx="762000" cy="762000"/>
          </a:xfrm>
        </p:grpSpPr>
        <p:sp>
          <p:nvSpPr>
            <p:cNvPr id="79" name="Oval 44"/>
            <p:cNvSpPr>
              <a:spLocks noChangeArrowheads="1"/>
            </p:cNvSpPr>
            <p:nvPr/>
          </p:nvSpPr>
          <p:spPr bwMode="auto">
            <a:xfrm>
              <a:off x="3276600" y="22860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80" name="Oval 79"/>
            <p:cNvSpPr>
              <a:spLocks noChangeArrowheads="1"/>
            </p:cNvSpPr>
            <p:nvPr/>
          </p:nvSpPr>
          <p:spPr bwMode="auto">
            <a:xfrm>
              <a:off x="2971800" y="22860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81" name="Oval 46"/>
            <p:cNvSpPr>
              <a:spLocks noChangeArrowheads="1"/>
            </p:cNvSpPr>
            <p:nvPr/>
          </p:nvSpPr>
          <p:spPr bwMode="auto">
            <a:xfrm>
              <a:off x="2971800" y="19812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82" name="Oval 44"/>
            <p:cNvSpPr>
              <a:spLocks noChangeArrowheads="1"/>
            </p:cNvSpPr>
            <p:nvPr/>
          </p:nvSpPr>
          <p:spPr bwMode="auto">
            <a:xfrm>
              <a:off x="2667000" y="22860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83" name="Oval 45"/>
            <p:cNvSpPr>
              <a:spLocks noChangeArrowheads="1"/>
            </p:cNvSpPr>
            <p:nvPr/>
          </p:nvSpPr>
          <p:spPr bwMode="auto">
            <a:xfrm>
              <a:off x="2971800" y="25908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cxnSp>
          <p:nvCxnSpPr>
            <p:cNvPr id="84" name="Straight Connector 83"/>
            <p:cNvCxnSpPr>
              <a:stCxn id="81" idx="4"/>
              <a:endCxn id="80" idx="0"/>
            </p:cNvCxnSpPr>
            <p:nvPr/>
          </p:nvCxnSpPr>
          <p:spPr>
            <a:xfrm rot="5400000">
              <a:off x="2971800" y="22098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80" idx="4"/>
              <a:endCxn id="83" idx="0"/>
            </p:cNvCxnSpPr>
            <p:nvPr/>
          </p:nvCxnSpPr>
          <p:spPr>
            <a:xfrm rot="5400000">
              <a:off x="2971800" y="25146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82" idx="6"/>
              <a:endCxn id="80" idx="2"/>
            </p:cNvCxnSpPr>
            <p:nvPr/>
          </p:nvCxnSpPr>
          <p:spPr>
            <a:xfrm>
              <a:off x="2819400" y="23622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80" idx="6"/>
              <a:endCxn id="79" idx="2"/>
            </p:cNvCxnSpPr>
            <p:nvPr/>
          </p:nvCxnSpPr>
          <p:spPr>
            <a:xfrm>
              <a:off x="3124200" y="23622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8" name="Straight Connector 87"/>
          <p:cNvCxnSpPr/>
          <p:nvPr/>
        </p:nvCxnSpPr>
        <p:spPr>
          <a:xfrm>
            <a:off x="5257800" y="23622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4343400" y="23622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rot="5400000" flipH="1" flipV="1">
            <a:off x="2743200" y="20574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rot="16200000" flipH="1">
            <a:off x="2743200" y="24384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V="1">
            <a:off x="3124200" y="24384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3124200" y="20574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rot="5400000" flipH="1" flipV="1">
            <a:off x="3657600" y="20574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4038600" y="20574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rot="5400000">
            <a:off x="4038600" y="24384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rot="10800000">
            <a:off x="3657600" y="24384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rot="5400000" flipH="1" flipV="1">
            <a:off x="4572000" y="20574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4953000" y="20574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rot="16200000" flipH="1">
            <a:off x="4572000" y="24384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flipV="1">
            <a:off x="4953000" y="24384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rot="5400000" flipH="1" flipV="1">
            <a:off x="5486400" y="20574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5867400" y="20574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 rot="5400000">
            <a:off x="5867400" y="24384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 rot="16200000" flipH="1">
            <a:off x="5486400" y="24384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127"/>
          <p:cNvGrpSpPr/>
          <p:nvPr/>
        </p:nvGrpSpPr>
        <p:grpSpPr>
          <a:xfrm>
            <a:off x="2667000" y="2895600"/>
            <a:ext cx="762000" cy="762000"/>
            <a:chOff x="2667000" y="1981200"/>
            <a:chExt cx="762000" cy="762000"/>
          </a:xfrm>
        </p:grpSpPr>
        <p:sp>
          <p:nvSpPr>
            <p:cNvPr id="129" name="Oval 44"/>
            <p:cNvSpPr>
              <a:spLocks noChangeArrowheads="1"/>
            </p:cNvSpPr>
            <p:nvPr/>
          </p:nvSpPr>
          <p:spPr bwMode="auto">
            <a:xfrm>
              <a:off x="3276600" y="22860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130" name="Oval 129"/>
            <p:cNvSpPr>
              <a:spLocks noChangeArrowheads="1"/>
            </p:cNvSpPr>
            <p:nvPr/>
          </p:nvSpPr>
          <p:spPr bwMode="auto">
            <a:xfrm>
              <a:off x="2971800" y="22860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131" name="Oval 46"/>
            <p:cNvSpPr>
              <a:spLocks noChangeArrowheads="1"/>
            </p:cNvSpPr>
            <p:nvPr/>
          </p:nvSpPr>
          <p:spPr bwMode="auto">
            <a:xfrm>
              <a:off x="2971800" y="19812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132" name="Oval 44"/>
            <p:cNvSpPr>
              <a:spLocks noChangeArrowheads="1"/>
            </p:cNvSpPr>
            <p:nvPr/>
          </p:nvSpPr>
          <p:spPr bwMode="auto">
            <a:xfrm>
              <a:off x="2667000" y="22860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133" name="Oval 45"/>
            <p:cNvSpPr>
              <a:spLocks noChangeArrowheads="1"/>
            </p:cNvSpPr>
            <p:nvPr/>
          </p:nvSpPr>
          <p:spPr bwMode="auto">
            <a:xfrm>
              <a:off x="2971800" y="25908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cxnSp>
          <p:nvCxnSpPr>
            <p:cNvPr id="134" name="Straight Connector 133"/>
            <p:cNvCxnSpPr>
              <a:stCxn id="131" idx="4"/>
              <a:endCxn id="130" idx="0"/>
            </p:cNvCxnSpPr>
            <p:nvPr/>
          </p:nvCxnSpPr>
          <p:spPr>
            <a:xfrm rot="5400000">
              <a:off x="2971800" y="22098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>
              <a:stCxn id="130" idx="4"/>
              <a:endCxn id="133" idx="0"/>
            </p:cNvCxnSpPr>
            <p:nvPr/>
          </p:nvCxnSpPr>
          <p:spPr>
            <a:xfrm rot="5400000">
              <a:off x="2971800" y="25146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>
              <a:stCxn id="132" idx="6"/>
              <a:endCxn id="130" idx="2"/>
            </p:cNvCxnSpPr>
            <p:nvPr/>
          </p:nvCxnSpPr>
          <p:spPr>
            <a:xfrm>
              <a:off x="2819400" y="23622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>
              <a:stCxn id="130" idx="6"/>
              <a:endCxn id="129" idx="2"/>
            </p:cNvCxnSpPr>
            <p:nvPr/>
          </p:nvCxnSpPr>
          <p:spPr>
            <a:xfrm>
              <a:off x="3124200" y="23622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37"/>
          <p:cNvGrpSpPr/>
          <p:nvPr/>
        </p:nvGrpSpPr>
        <p:grpSpPr>
          <a:xfrm>
            <a:off x="3581400" y="2895600"/>
            <a:ext cx="762000" cy="762000"/>
            <a:chOff x="2667000" y="1981200"/>
            <a:chExt cx="762000" cy="762000"/>
          </a:xfrm>
        </p:grpSpPr>
        <p:sp>
          <p:nvSpPr>
            <p:cNvPr id="139" name="Oval 44"/>
            <p:cNvSpPr>
              <a:spLocks noChangeArrowheads="1"/>
            </p:cNvSpPr>
            <p:nvPr/>
          </p:nvSpPr>
          <p:spPr bwMode="auto">
            <a:xfrm>
              <a:off x="3276600" y="22860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140" name="Oval 139"/>
            <p:cNvSpPr>
              <a:spLocks noChangeArrowheads="1"/>
            </p:cNvSpPr>
            <p:nvPr/>
          </p:nvSpPr>
          <p:spPr bwMode="auto">
            <a:xfrm>
              <a:off x="2971800" y="22860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141" name="Oval 46"/>
            <p:cNvSpPr>
              <a:spLocks noChangeArrowheads="1"/>
            </p:cNvSpPr>
            <p:nvPr/>
          </p:nvSpPr>
          <p:spPr bwMode="auto">
            <a:xfrm>
              <a:off x="2971800" y="19812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142" name="Oval 44"/>
            <p:cNvSpPr>
              <a:spLocks noChangeArrowheads="1"/>
            </p:cNvSpPr>
            <p:nvPr/>
          </p:nvSpPr>
          <p:spPr bwMode="auto">
            <a:xfrm>
              <a:off x="2667000" y="22860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143" name="Oval 45"/>
            <p:cNvSpPr>
              <a:spLocks noChangeArrowheads="1"/>
            </p:cNvSpPr>
            <p:nvPr/>
          </p:nvSpPr>
          <p:spPr bwMode="auto">
            <a:xfrm>
              <a:off x="2971800" y="25908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cxnSp>
          <p:nvCxnSpPr>
            <p:cNvPr id="144" name="Straight Connector 143"/>
            <p:cNvCxnSpPr>
              <a:stCxn id="141" idx="4"/>
              <a:endCxn id="140" idx="0"/>
            </p:cNvCxnSpPr>
            <p:nvPr/>
          </p:nvCxnSpPr>
          <p:spPr>
            <a:xfrm rot="5400000">
              <a:off x="2971800" y="22098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>
              <a:stCxn id="140" idx="4"/>
              <a:endCxn id="143" idx="0"/>
            </p:cNvCxnSpPr>
            <p:nvPr/>
          </p:nvCxnSpPr>
          <p:spPr>
            <a:xfrm rot="5400000">
              <a:off x="2971800" y="25146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>
              <a:stCxn id="142" idx="6"/>
              <a:endCxn id="140" idx="2"/>
            </p:cNvCxnSpPr>
            <p:nvPr/>
          </p:nvCxnSpPr>
          <p:spPr>
            <a:xfrm>
              <a:off x="2819400" y="23622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>
              <a:stCxn id="140" idx="6"/>
              <a:endCxn id="139" idx="2"/>
            </p:cNvCxnSpPr>
            <p:nvPr/>
          </p:nvCxnSpPr>
          <p:spPr>
            <a:xfrm>
              <a:off x="3124200" y="23622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8" name="Straight Connector 147"/>
          <p:cNvCxnSpPr/>
          <p:nvPr/>
        </p:nvCxnSpPr>
        <p:spPr>
          <a:xfrm>
            <a:off x="3429000" y="32766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148"/>
          <p:cNvGrpSpPr/>
          <p:nvPr/>
        </p:nvGrpSpPr>
        <p:grpSpPr>
          <a:xfrm>
            <a:off x="4495800" y="2895600"/>
            <a:ext cx="762000" cy="762000"/>
            <a:chOff x="2667000" y="1981200"/>
            <a:chExt cx="762000" cy="762000"/>
          </a:xfrm>
        </p:grpSpPr>
        <p:sp>
          <p:nvSpPr>
            <p:cNvPr id="150" name="Oval 44"/>
            <p:cNvSpPr>
              <a:spLocks noChangeArrowheads="1"/>
            </p:cNvSpPr>
            <p:nvPr/>
          </p:nvSpPr>
          <p:spPr bwMode="auto">
            <a:xfrm>
              <a:off x="3276600" y="22860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151" name="Oval 150"/>
            <p:cNvSpPr>
              <a:spLocks noChangeArrowheads="1"/>
            </p:cNvSpPr>
            <p:nvPr/>
          </p:nvSpPr>
          <p:spPr bwMode="auto">
            <a:xfrm>
              <a:off x="2971800" y="22860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152" name="Oval 46"/>
            <p:cNvSpPr>
              <a:spLocks noChangeArrowheads="1"/>
            </p:cNvSpPr>
            <p:nvPr/>
          </p:nvSpPr>
          <p:spPr bwMode="auto">
            <a:xfrm>
              <a:off x="2971800" y="19812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153" name="Oval 44"/>
            <p:cNvSpPr>
              <a:spLocks noChangeArrowheads="1"/>
            </p:cNvSpPr>
            <p:nvPr/>
          </p:nvSpPr>
          <p:spPr bwMode="auto">
            <a:xfrm>
              <a:off x="2667000" y="22860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154" name="Oval 45"/>
            <p:cNvSpPr>
              <a:spLocks noChangeArrowheads="1"/>
            </p:cNvSpPr>
            <p:nvPr/>
          </p:nvSpPr>
          <p:spPr bwMode="auto">
            <a:xfrm>
              <a:off x="2971800" y="25908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cxnSp>
          <p:nvCxnSpPr>
            <p:cNvPr id="155" name="Straight Connector 154"/>
            <p:cNvCxnSpPr>
              <a:stCxn id="152" idx="4"/>
              <a:endCxn id="151" idx="0"/>
            </p:cNvCxnSpPr>
            <p:nvPr/>
          </p:nvCxnSpPr>
          <p:spPr>
            <a:xfrm rot="5400000">
              <a:off x="2971800" y="22098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>
              <a:stCxn id="151" idx="4"/>
              <a:endCxn id="154" idx="0"/>
            </p:cNvCxnSpPr>
            <p:nvPr/>
          </p:nvCxnSpPr>
          <p:spPr>
            <a:xfrm rot="5400000">
              <a:off x="2971800" y="25146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>
              <a:stCxn id="153" idx="6"/>
              <a:endCxn id="151" idx="2"/>
            </p:cNvCxnSpPr>
            <p:nvPr/>
          </p:nvCxnSpPr>
          <p:spPr>
            <a:xfrm>
              <a:off x="2819400" y="23622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>
              <a:stCxn id="151" idx="6"/>
              <a:endCxn id="150" idx="2"/>
            </p:cNvCxnSpPr>
            <p:nvPr/>
          </p:nvCxnSpPr>
          <p:spPr>
            <a:xfrm>
              <a:off x="3124200" y="23622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58"/>
          <p:cNvGrpSpPr/>
          <p:nvPr/>
        </p:nvGrpSpPr>
        <p:grpSpPr>
          <a:xfrm>
            <a:off x="5410200" y="2895600"/>
            <a:ext cx="762000" cy="762000"/>
            <a:chOff x="2667000" y="1981200"/>
            <a:chExt cx="762000" cy="762000"/>
          </a:xfrm>
        </p:grpSpPr>
        <p:sp>
          <p:nvSpPr>
            <p:cNvPr id="160" name="Oval 44"/>
            <p:cNvSpPr>
              <a:spLocks noChangeArrowheads="1"/>
            </p:cNvSpPr>
            <p:nvPr/>
          </p:nvSpPr>
          <p:spPr bwMode="auto">
            <a:xfrm>
              <a:off x="3276600" y="22860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161" name="Oval 160"/>
            <p:cNvSpPr>
              <a:spLocks noChangeArrowheads="1"/>
            </p:cNvSpPr>
            <p:nvPr/>
          </p:nvSpPr>
          <p:spPr bwMode="auto">
            <a:xfrm>
              <a:off x="2971800" y="22860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162" name="Oval 46"/>
            <p:cNvSpPr>
              <a:spLocks noChangeArrowheads="1"/>
            </p:cNvSpPr>
            <p:nvPr/>
          </p:nvSpPr>
          <p:spPr bwMode="auto">
            <a:xfrm>
              <a:off x="2971800" y="19812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163" name="Oval 44"/>
            <p:cNvSpPr>
              <a:spLocks noChangeArrowheads="1"/>
            </p:cNvSpPr>
            <p:nvPr/>
          </p:nvSpPr>
          <p:spPr bwMode="auto">
            <a:xfrm>
              <a:off x="2667000" y="22860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164" name="Oval 45"/>
            <p:cNvSpPr>
              <a:spLocks noChangeArrowheads="1"/>
            </p:cNvSpPr>
            <p:nvPr/>
          </p:nvSpPr>
          <p:spPr bwMode="auto">
            <a:xfrm>
              <a:off x="2971800" y="2590800"/>
              <a:ext cx="152400" cy="152400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cxnSp>
          <p:nvCxnSpPr>
            <p:cNvPr id="165" name="Straight Connector 164"/>
            <p:cNvCxnSpPr>
              <a:stCxn id="162" idx="4"/>
              <a:endCxn id="161" idx="0"/>
            </p:cNvCxnSpPr>
            <p:nvPr/>
          </p:nvCxnSpPr>
          <p:spPr>
            <a:xfrm rot="5400000">
              <a:off x="2971800" y="22098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>
              <a:stCxn id="161" idx="4"/>
              <a:endCxn id="164" idx="0"/>
            </p:cNvCxnSpPr>
            <p:nvPr/>
          </p:nvCxnSpPr>
          <p:spPr>
            <a:xfrm rot="5400000">
              <a:off x="2971800" y="25146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>
              <a:stCxn id="163" idx="6"/>
              <a:endCxn id="161" idx="2"/>
            </p:cNvCxnSpPr>
            <p:nvPr/>
          </p:nvCxnSpPr>
          <p:spPr>
            <a:xfrm>
              <a:off x="2819400" y="23622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>
              <a:stCxn id="161" idx="6"/>
              <a:endCxn id="160" idx="2"/>
            </p:cNvCxnSpPr>
            <p:nvPr/>
          </p:nvCxnSpPr>
          <p:spPr>
            <a:xfrm>
              <a:off x="3124200" y="23622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9" name="Straight Connector 168"/>
          <p:cNvCxnSpPr/>
          <p:nvPr/>
        </p:nvCxnSpPr>
        <p:spPr>
          <a:xfrm>
            <a:off x="5257800" y="32766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/>
          <p:nvPr/>
        </p:nvCxnSpPr>
        <p:spPr>
          <a:xfrm>
            <a:off x="4343400" y="32766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/>
          <p:nvPr/>
        </p:nvCxnSpPr>
        <p:spPr>
          <a:xfrm rot="5400000" flipH="1" flipV="1">
            <a:off x="2743200" y="29718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/>
          <p:cNvCxnSpPr/>
          <p:nvPr/>
        </p:nvCxnSpPr>
        <p:spPr>
          <a:xfrm rot="16200000" flipH="1">
            <a:off x="2743200" y="33528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/>
          <p:nvPr/>
        </p:nvCxnSpPr>
        <p:spPr>
          <a:xfrm flipV="1">
            <a:off x="3124200" y="33528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/>
          <p:nvPr/>
        </p:nvCxnSpPr>
        <p:spPr>
          <a:xfrm>
            <a:off x="3124200" y="29718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/>
          <p:nvPr/>
        </p:nvCxnSpPr>
        <p:spPr>
          <a:xfrm rot="5400000" flipH="1" flipV="1">
            <a:off x="3657600" y="29718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/>
          <p:cNvCxnSpPr/>
          <p:nvPr/>
        </p:nvCxnSpPr>
        <p:spPr>
          <a:xfrm>
            <a:off x="4038600" y="29718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/>
          <p:cNvCxnSpPr/>
          <p:nvPr/>
        </p:nvCxnSpPr>
        <p:spPr>
          <a:xfrm rot="5400000">
            <a:off x="4038600" y="33528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/>
          <p:nvPr/>
        </p:nvCxnSpPr>
        <p:spPr>
          <a:xfrm rot="10800000">
            <a:off x="3657600" y="33528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/>
          <p:nvPr/>
        </p:nvCxnSpPr>
        <p:spPr>
          <a:xfrm rot="5400000" flipH="1" flipV="1">
            <a:off x="4572000" y="29718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>
            <a:off x="4953000" y="29718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/>
          <p:nvPr/>
        </p:nvCxnSpPr>
        <p:spPr>
          <a:xfrm rot="16200000" flipH="1">
            <a:off x="4572000" y="33528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>
          <a:xfrm flipV="1">
            <a:off x="4953000" y="33528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/>
          <p:nvPr/>
        </p:nvCxnSpPr>
        <p:spPr>
          <a:xfrm rot="5400000" flipH="1" flipV="1">
            <a:off x="5486400" y="29718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/>
          <p:cNvCxnSpPr/>
          <p:nvPr/>
        </p:nvCxnSpPr>
        <p:spPr>
          <a:xfrm>
            <a:off x="5867400" y="29718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/>
          <p:nvPr/>
        </p:nvCxnSpPr>
        <p:spPr>
          <a:xfrm rot="5400000">
            <a:off x="5867400" y="33528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/>
          <p:nvPr/>
        </p:nvCxnSpPr>
        <p:spPr>
          <a:xfrm rot="16200000" flipH="1">
            <a:off x="5486400" y="33528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 rot="5400000">
            <a:off x="2971800" y="28194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/>
        </p:nvCxnSpPr>
        <p:spPr>
          <a:xfrm rot="5400000">
            <a:off x="3886200" y="28194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 rot="5400000">
            <a:off x="4800600" y="28194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 rot="5400000">
            <a:off x="5715000" y="28194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94"/>
          <p:cNvGrpSpPr/>
          <p:nvPr/>
        </p:nvGrpSpPr>
        <p:grpSpPr>
          <a:xfrm rot="16200000">
            <a:off x="4191000" y="1600200"/>
            <a:ext cx="381000" cy="76200"/>
            <a:chOff x="6477000" y="2590800"/>
            <a:chExt cx="381000" cy="76200"/>
          </a:xfrm>
        </p:grpSpPr>
        <p:sp>
          <p:nvSpPr>
            <p:cNvPr id="196" name="Oval 36"/>
            <p:cNvSpPr>
              <a:spLocks noChangeArrowheads="1"/>
            </p:cNvSpPr>
            <p:nvPr/>
          </p:nvSpPr>
          <p:spPr bwMode="auto">
            <a:xfrm>
              <a:off x="6477000" y="25908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7" name="Oval 37"/>
            <p:cNvSpPr>
              <a:spLocks noChangeArrowheads="1"/>
            </p:cNvSpPr>
            <p:nvPr/>
          </p:nvSpPr>
          <p:spPr bwMode="auto">
            <a:xfrm>
              <a:off x="6629400" y="25908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" name="Oval 38"/>
            <p:cNvSpPr>
              <a:spLocks noChangeArrowheads="1"/>
            </p:cNvSpPr>
            <p:nvPr/>
          </p:nvSpPr>
          <p:spPr bwMode="auto">
            <a:xfrm>
              <a:off x="6781800" y="25908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" name="Group 198"/>
          <p:cNvGrpSpPr/>
          <p:nvPr/>
        </p:nvGrpSpPr>
        <p:grpSpPr>
          <a:xfrm rot="16200000">
            <a:off x="4191000" y="3886199"/>
            <a:ext cx="381000" cy="76200"/>
            <a:chOff x="6477000" y="2590800"/>
            <a:chExt cx="381000" cy="76200"/>
          </a:xfrm>
        </p:grpSpPr>
        <p:sp>
          <p:nvSpPr>
            <p:cNvPr id="200" name="Oval 36"/>
            <p:cNvSpPr>
              <a:spLocks noChangeArrowheads="1"/>
            </p:cNvSpPr>
            <p:nvPr/>
          </p:nvSpPr>
          <p:spPr bwMode="auto">
            <a:xfrm>
              <a:off x="6477000" y="25908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" name="Oval 37"/>
            <p:cNvSpPr>
              <a:spLocks noChangeArrowheads="1"/>
            </p:cNvSpPr>
            <p:nvPr/>
          </p:nvSpPr>
          <p:spPr bwMode="auto">
            <a:xfrm>
              <a:off x="6629400" y="25908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" name="Oval 38"/>
            <p:cNvSpPr>
              <a:spLocks noChangeArrowheads="1"/>
            </p:cNvSpPr>
            <p:nvPr/>
          </p:nvSpPr>
          <p:spPr bwMode="auto">
            <a:xfrm>
              <a:off x="6781800" y="25908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" name="Group 202"/>
          <p:cNvGrpSpPr/>
          <p:nvPr/>
        </p:nvGrpSpPr>
        <p:grpSpPr>
          <a:xfrm>
            <a:off x="6248400" y="2743200"/>
            <a:ext cx="381000" cy="76200"/>
            <a:chOff x="6477000" y="2590800"/>
            <a:chExt cx="381000" cy="76200"/>
          </a:xfrm>
        </p:grpSpPr>
        <p:sp>
          <p:nvSpPr>
            <p:cNvPr id="204" name="Oval 36"/>
            <p:cNvSpPr>
              <a:spLocks noChangeArrowheads="1"/>
            </p:cNvSpPr>
            <p:nvPr/>
          </p:nvSpPr>
          <p:spPr bwMode="auto">
            <a:xfrm>
              <a:off x="6477000" y="25908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" name="Oval 37"/>
            <p:cNvSpPr>
              <a:spLocks noChangeArrowheads="1"/>
            </p:cNvSpPr>
            <p:nvPr/>
          </p:nvSpPr>
          <p:spPr bwMode="auto">
            <a:xfrm>
              <a:off x="6629400" y="25908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" name="Oval 38"/>
            <p:cNvSpPr>
              <a:spLocks noChangeArrowheads="1"/>
            </p:cNvSpPr>
            <p:nvPr/>
          </p:nvSpPr>
          <p:spPr bwMode="auto">
            <a:xfrm>
              <a:off x="6781800" y="25908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" name="Group 206"/>
          <p:cNvGrpSpPr/>
          <p:nvPr/>
        </p:nvGrpSpPr>
        <p:grpSpPr>
          <a:xfrm>
            <a:off x="2057400" y="2743200"/>
            <a:ext cx="381000" cy="76200"/>
            <a:chOff x="6477000" y="2590800"/>
            <a:chExt cx="381000" cy="76200"/>
          </a:xfrm>
        </p:grpSpPr>
        <p:sp>
          <p:nvSpPr>
            <p:cNvPr id="208" name="Oval 36"/>
            <p:cNvSpPr>
              <a:spLocks noChangeArrowheads="1"/>
            </p:cNvSpPr>
            <p:nvPr/>
          </p:nvSpPr>
          <p:spPr bwMode="auto">
            <a:xfrm>
              <a:off x="6477000" y="25908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" name="Oval 37"/>
            <p:cNvSpPr>
              <a:spLocks noChangeArrowheads="1"/>
            </p:cNvSpPr>
            <p:nvPr/>
          </p:nvSpPr>
          <p:spPr bwMode="auto">
            <a:xfrm>
              <a:off x="6629400" y="25908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" name="Oval 38"/>
            <p:cNvSpPr>
              <a:spLocks noChangeArrowheads="1"/>
            </p:cNvSpPr>
            <p:nvPr/>
          </p:nvSpPr>
          <p:spPr bwMode="auto">
            <a:xfrm>
              <a:off x="6781800" y="25908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1" name="Oval 210"/>
          <p:cNvSpPr/>
          <p:nvPr/>
        </p:nvSpPr>
        <p:spPr>
          <a:xfrm>
            <a:off x="5334000" y="2819400"/>
            <a:ext cx="914400" cy="914400"/>
          </a:xfrm>
          <a:prstGeom prst="ellipse">
            <a:avLst/>
          </a:prstGeom>
          <a:noFill/>
          <a:ln w="57150">
            <a:solidFill>
              <a:schemeClr val="tx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TextBox 211"/>
          <p:cNvSpPr txBox="1"/>
          <p:nvPr/>
        </p:nvSpPr>
        <p:spPr>
          <a:xfrm>
            <a:off x="5293666" y="3810000"/>
            <a:ext cx="34693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Neighborhood with cohesion 3/4</a:t>
            </a:r>
            <a:endParaRPr lang="en-US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" grpId="0" animBg="1"/>
      <p:bldP spid="212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If there exists an infinite neighborhood </a:t>
            </a:r>
            <a:r>
              <a:rPr lang="en-US" dirty="0" smtClean="0">
                <a:solidFill>
                  <a:schemeClr val="tx2"/>
                </a:solidFill>
              </a:rPr>
              <a:t>S</a:t>
            </a:r>
            <a:r>
              <a:rPr lang="en-US" dirty="0" smtClean="0"/>
              <a:t> with </a:t>
            </a:r>
            <a:r>
              <a:rPr lang="en-US" dirty="0" smtClean="0">
                <a:solidFill>
                  <a:schemeClr val="tx2"/>
                </a:solidFill>
              </a:rPr>
              <a:t>p(S) &gt; 1 – q</a:t>
            </a:r>
            <a:r>
              <a:rPr lang="en-US" dirty="0" smtClean="0"/>
              <a:t>, then contagion can’t “break in”</a:t>
            </a:r>
          </a:p>
          <a:p>
            <a:pPr>
              <a:buNone/>
            </a:pPr>
            <a:r>
              <a:rPr lang="en-US" dirty="0" smtClean="0"/>
              <a:t>If </a:t>
            </a:r>
            <a:r>
              <a:rPr lang="en-US" dirty="0" smtClean="0">
                <a:solidFill>
                  <a:schemeClr val="tx2"/>
                </a:solidFill>
              </a:rPr>
              <a:t>p(S) &lt; 1 – q </a:t>
            </a:r>
            <a:r>
              <a:rPr lang="en-US" dirty="0" smtClean="0"/>
              <a:t>for every infinite neighborhood </a:t>
            </a:r>
            <a:r>
              <a:rPr lang="en-US" dirty="0" smtClean="0">
                <a:solidFill>
                  <a:schemeClr val="tx2"/>
                </a:solidFill>
              </a:rPr>
              <a:t>S</a:t>
            </a:r>
            <a:r>
              <a:rPr lang="en-US" dirty="0" smtClean="0"/>
              <a:t>, then contagion happens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Thm</a:t>
            </a:r>
            <a:r>
              <a:rPr lang="en-US" dirty="0" smtClean="0">
                <a:solidFill>
                  <a:schemeClr val="tx2"/>
                </a:solidFill>
              </a:rPr>
              <a:t>. [Morris, 2000]</a:t>
            </a:r>
            <a:r>
              <a:rPr lang="en-US" dirty="0" smtClean="0"/>
              <a:t>: The contagion threshold of a graph is the largest </a:t>
            </a:r>
            <a:r>
              <a:rPr lang="en-US" dirty="0" smtClean="0">
                <a:solidFill>
                  <a:schemeClr val="tx2"/>
                </a:solidFill>
              </a:rPr>
              <a:t>q</a:t>
            </a:r>
            <a:r>
              <a:rPr lang="en-US" dirty="0" smtClean="0"/>
              <a:t> such that </a:t>
            </a:r>
            <a:r>
              <a:rPr lang="en-US" dirty="0" smtClean="0">
                <a:solidFill>
                  <a:schemeClr val="tx2"/>
                </a:solidFill>
              </a:rPr>
              <a:t>q &lt; 1 – p(S)</a:t>
            </a:r>
            <a:r>
              <a:rPr lang="en-US" dirty="0" smtClean="0"/>
              <a:t> for all infinite neighborhoods </a:t>
            </a:r>
            <a:r>
              <a:rPr lang="en-US" dirty="0" smtClean="0">
                <a:solidFill>
                  <a:schemeClr val="tx2"/>
                </a:solidFill>
              </a:rPr>
              <a:t>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4000" dirty="0" smtClean="0">
                <a:solidFill>
                  <a:schemeClr val="tx2"/>
                </a:solidFill>
              </a:rPr>
              <a:t>Can compatibility help?</a:t>
            </a:r>
            <a:endParaRPr lang="en-US" sz="4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Theory in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Example</a:t>
            </a:r>
            <a:r>
              <a:rPr lang="en-US" dirty="0" smtClean="0"/>
              <a:t>: Should you install (unsecured) wireless internet access?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-  costs money</a:t>
            </a:r>
          </a:p>
          <a:p>
            <a:pPr>
              <a:buNone/>
            </a:pPr>
            <a:r>
              <a:rPr lang="en-US" dirty="0" smtClean="0"/>
              <a:t>	+ you can check email all night long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i="1" dirty="0" smtClean="0"/>
              <a:t>Beneficial to buy if neighbors don’t.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Compatibility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/>
              <a:t>Coexistence of multiple </a:t>
            </a:r>
            <a:r>
              <a:rPr lang="en-US" sz="2800" dirty="0" smtClean="0"/>
              <a:t>behaviors or technologies</a:t>
            </a:r>
            <a:r>
              <a:rPr lang="en-US" sz="2800" dirty="0"/>
              <a:t>, with varying degrees of </a:t>
            </a:r>
            <a:r>
              <a:rPr lang="en-US" sz="2800" dirty="0" smtClean="0"/>
              <a:t>compatibility</a:t>
            </a:r>
          </a:p>
          <a:p>
            <a:pPr>
              <a:buNone/>
            </a:pPr>
            <a:endParaRPr lang="en-US" sz="2800" dirty="0"/>
          </a:p>
          <a:p>
            <a:pPr>
              <a:buNone/>
            </a:pPr>
            <a:r>
              <a:rPr lang="en-US" sz="2800" dirty="0" smtClean="0">
                <a:solidFill>
                  <a:schemeClr val="accent1"/>
                </a:solidFill>
              </a:rPr>
              <a:t>Examples</a:t>
            </a:r>
            <a:r>
              <a:rPr lang="en-US" sz="2800" dirty="0" smtClean="0"/>
              <a:t>:</a:t>
            </a:r>
          </a:p>
          <a:p>
            <a:pPr>
              <a:buNone/>
            </a:pPr>
            <a:r>
              <a:rPr lang="en-US" sz="2800" dirty="0" smtClean="0"/>
              <a:t>	- Human languages: multi-lingual people</a:t>
            </a:r>
            <a:endParaRPr lang="en-US" sz="2800" dirty="0"/>
          </a:p>
          <a:p>
            <a:pPr>
              <a:buNone/>
            </a:pPr>
            <a:r>
              <a:rPr lang="en-US" sz="2800" dirty="0" smtClean="0"/>
              <a:t>	- Cell </a:t>
            </a:r>
            <a:r>
              <a:rPr lang="en-US" sz="2800" dirty="0"/>
              <a:t>phone companies: cheaper M2M </a:t>
            </a:r>
            <a:r>
              <a:rPr lang="en-US" sz="2800" dirty="0" smtClean="0"/>
              <a:t>calls</a:t>
            </a:r>
          </a:p>
          <a:p>
            <a:pPr>
              <a:buNone/>
            </a:pPr>
            <a:r>
              <a:rPr lang="en-US" sz="2800" dirty="0" smtClean="0"/>
              <a:t>	- Operating systems: dual-boot machines, emulators</a:t>
            </a:r>
          </a:p>
          <a:p>
            <a:pPr>
              <a:buNone/>
            </a:pPr>
            <a:r>
              <a:rPr lang="en-US" sz="2800" dirty="0" smtClean="0"/>
              <a:t>	- Instant </a:t>
            </a:r>
            <a:r>
              <a:rPr lang="en-US" sz="2800" dirty="0"/>
              <a:t>messaging technologies: Yahoo! messenger, MSN messenger, Google talk, AIM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Diffusion with Compatibility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Each person can adopt multiple behaviors </a:t>
            </a:r>
            <a:r>
              <a:rPr lang="en-US" dirty="0" smtClean="0">
                <a:solidFill>
                  <a:schemeClr val="tx2"/>
                </a:solidFill>
              </a:rPr>
              <a:t>at an added cost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Can adapt to peers with different behaviors.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Compatibility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14800"/>
            <a:ext cx="8229600" cy="2016125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Without compatibility, </a:t>
            </a:r>
            <a:r>
              <a:rPr lang="en-US" sz="2800" dirty="0" smtClean="0">
                <a:solidFill>
                  <a:schemeClr val="tx2"/>
                </a:solidFill>
              </a:rPr>
              <a:t>v</a:t>
            </a:r>
            <a:r>
              <a:rPr lang="en-US" sz="2800" dirty="0" smtClean="0"/>
              <a:t> can get </a:t>
            </a:r>
            <a:r>
              <a:rPr lang="en-US" sz="2800" dirty="0" smtClean="0">
                <a:solidFill>
                  <a:schemeClr val="tx2"/>
                </a:solidFill>
              </a:rPr>
              <a:t>2q</a:t>
            </a:r>
          </a:p>
          <a:p>
            <a:pPr>
              <a:buNone/>
            </a:pPr>
            <a:r>
              <a:rPr lang="en-US" sz="2800" dirty="0" smtClean="0"/>
              <a:t>					… or </a:t>
            </a:r>
            <a:r>
              <a:rPr lang="en-US" sz="2800" dirty="0" smtClean="0">
                <a:solidFill>
                  <a:schemeClr val="tx2"/>
                </a:solidFill>
              </a:rPr>
              <a:t>3(1 – q)</a:t>
            </a:r>
          </a:p>
          <a:p>
            <a:pPr>
              <a:buNone/>
            </a:pPr>
            <a:r>
              <a:rPr lang="en-US" sz="2800" dirty="0" smtClean="0"/>
              <a:t>With compatibility, </a:t>
            </a:r>
            <a:r>
              <a:rPr lang="en-US" sz="2800" dirty="0" smtClean="0">
                <a:solidFill>
                  <a:schemeClr val="tx2"/>
                </a:solidFill>
              </a:rPr>
              <a:t>v</a:t>
            </a:r>
            <a:r>
              <a:rPr lang="en-US" sz="2800" dirty="0" smtClean="0"/>
              <a:t> can get </a:t>
            </a:r>
            <a:r>
              <a:rPr lang="en-US" sz="2800" dirty="0" smtClean="0">
                <a:solidFill>
                  <a:schemeClr val="tx2"/>
                </a:solidFill>
              </a:rPr>
              <a:t>2q + 3(1 – q) – c </a:t>
            </a:r>
            <a:r>
              <a:rPr lang="en-US" sz="2800" dirty="0" smtClean="0"/>
              <a:t>where </a:t>
            </a:r>
            <a:r>
              <a:rPr lang="en-US" sz="2800" dirty="0" smtClean="0">
                <a:solidFill>
                  <a:schemeClr val="tx2"/>
                </a:solidFill>
              </a:rPr>
              <a:t>c</a:t>
            </a:r>
            <a:r>
              <a:rPr lang="en-US" sz="2800" dirty="0" smtClean="0"/>
              <a:t> is cost of choosing both blue and yellow</a:t>
            </a:r>
            <a:endParaRPr lang="en-US" sz="2800" dirty="0"/>
          </a:p>
        </p:txBody>
      </p:sp>
      <p:sp>
        <p:nvSpPr>
          <p:cNvPr id="4" name="Oval 3"/>
          <p:cNvSpPr/>
          <p:nvPr/>
        </p:nvSpPr>
        <p:spPr>
          <a:xfrm>
            <a:off x="4191000" y="2895600"/>
            <a:ext cx="838200" cy="8382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v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514600" y="2971800"/>
            <a:ext cx="685800" cy="68580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971800" y="1828800"/>
            <a:ext cx="685800" cy="68580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267200" y="1295400"/>
            <a:ext cx="685800" cy="6858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019800" y="2971800"/>
            <a:ext cx="685800" cy="6858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486400" y="1828800"/>
            <a:ext cx="685800" cy="68580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6" idx="5"/>
            <a:endCxn id="4" idx="1"/>
          </p:cNvCxnSpPr>
          <p:nvPr/>
        </p:nvCxnSpPr>
        <p:spPr>
          <a:xfrm rot="16200000" flipH="1">
            <a:off x="3633367" y="2337966"/>
            <a:ext cx="604184" cy="756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4"/>
            <a:endCxn id="4" idx="0"/>
          </p:cNvCxnSpPr>
          <p:nvPr/>
        </p:nvCxnSpPr>
        <p:spPr>
          <a:xfrm rot="5400000">
            <a:off x="4152900" y="2438400"/>
            <a:ext cx="91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9" idx="3"/>
            <a:endCxn id="4" idx="7"/>
          </p:cNvCxnSpPr>
          <p:nvPr/>
        </p:nvCxnSpPr>
        <p:spPr>
          <a:xfrm rot="5400000">
            <a:off x="4944549" y="2376067"/>
            <a:ext cx="604184" cy="6803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6"/>
            <a:endCxn id="4" idx="2"/>
          </p:cNvCxnSpPr>
          <p:nvPr/>
        </p:nvCxnSpPr>
        <p:spPr>
          <a:xfrm>
            <a:off x="3200400" y="3314700"/>
            <a:ext cx="990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8" idx="2"/>
            <a:endCxn id="4" idx="6"/>
          </p:cNvCxnSpPr>
          <p:nvPr/>
        </p:nvCxnSpPr>
        <p:spPr>
          <a:xfrm rot="10800000">
            <a:off x="5029200" y="3314700"/>
            <a:ext cx="990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7"/>
          <p:cNvGrpSpPr/>
          <p:nvPr/>
        </p:nvGrpSpPr>
        <p:grpSpPr>
          <a:xfrm flipV="1">
            <a:off x="4191000" y="2895600"/>
            <a:ext cx="838200" cy="838200"/>
            <a:chOff x="7086600" y="2895600"/>
            <a:chExt cx="838200" cy="838200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6" name="Chord 15"/>
            <p:cNvSpPr/>
            <p:nvPr/>
          </p:nvSpPr>
          <p:spPr>
            <a:xfrm>
              <a:off x="7086600" y="2895600"/>
              <a:ext cx="838200" cy="838200"/>
            </a:xfrm>
            <a:prstGeom prst="chord">
              <a:avLst>
                <a:gd name="adj1" fmla="val 2700000"/>
                <a:gd name="adj2" fmla="val 13543139"/>
              </a:avLst>
            </a:prstGeom>
            <a:solidFill>
              <a:srgbClr val="FFC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Chord 16"/>
            <p:cNvSpPr/>
            <p:nvPr/>
          </p:nvSpPr>
          <p:spPr>
            <a:xfrm rot="10800000">
              <a:off x="7086600" y="2895600"/>
              <a:ext cx="838200" cy="838200"/>
            </a:xfrm>
            <a:prstGeom prst="chord">
              <a:avLst>
                <a:gd name="adj1" fmla="val 2700000"/>
                <a:gd name="adj2" fmla="val 13543139"/>
              </a:avLst>
            </a:prstGeom>
            <a:solidFill>
              <a:srgbClr val="0070C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v</a:t>
              </a:r>
              <a:endParaRPr lang="en-US" sz="2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Compatibility Model</a:t>
            </a:r>
            <a:endParaRPr lang="en-US" dirty="0"/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76400"/>
            <a:ext cx="7696200" cy="4114800"/>
          </a:xfrm>
          <a:noFill/>
        </p:spPr>
        <p:txBody>
          <a:bodyPr/>
          <a:lstStyle/>
          <a:p>
            <a:pPr>
              <a:buNone/>
            </a:pPr>
            <a:r>
              <a:rPr lang="en-US" sz="2600" dirty="0" smtClean="0"/>
              <a:t>Let </a:t>
            </a:r>
            <a:r>
              <a:rPr lang="en-US" sz="2600" dirty="0" smtClean="0">
                <a:solidFill>
                  <a:schemeClr val="tx2"/>
                </a:solidFill>
              </a:rPr>
              <a:t>c </a:t>
            </a:r>
            <a:r>
              <a:rPr lang="en-US" sz="2600" dirty="0">
                <a:solidFill>
                  <a:schemeClr val="tx2"/>
                </a:solidFill>
              </a:rPr>
              <a:t>= </a:t>
            </a:r>
            <a:r>
              <a:rPr lang="en-US" sz="2600" dirty="0" smtClean="0">
                <a:solidFill>
                  <a:schemeClr val="tx2"/>
                </a:solidFill>
              </a:rPr>
              <a:t>r</a:t>
            </a:r>
            <a:r>
              <a:rPr lang="en-US" sz="2600" dirty="0" smtClean="0">
                <a:solidFill>
                  <a:schemeClr val="tx2"/>
                </a:solidFill>
                <a:latin typeface="Symbol" pitchFamily="18" charset="2"/>
                <a:sym typeface="Symbol" pitchFamily="18" charset="2"/>
              </a:rPr>
              <a:t></a:t>
            </a:r>
            <a:r>
              <a:rPr lang="en-US" sz="2600" dirty="0" smtClean="0">
                <a:solidFill>
                  <a:schemeClr val="tx2"/>
                </a:solidFill>
              </a:rPr>
              <a:t> </a:t>
            </a:r>
            <a:r>
              <a:rPr lang="en-US" sz="2600" dirty="0" smtClean="0"/>
              <a:t>be additional cost of adopting both behaviors (costs </a:t>
            </a:r>
            <a:r>
              <a:rPr lang="en-US" sz="2600" dirty="0" smtClean="0">
                <a:solidFill>
                  <a:schemeClr val="tx2"/>
                </a:solidFill>
              </a:rPr>
              <a:t>r</a:t>
            </a:r>
            <a:r>
              <a:rPr lang="en-US" sz="2600" dirty="0" smtClean="0"/>
              <a:t> per-edge).  Payoff matrix is:</a:t>
            </a:r>
            <a:endParaRPr lang="en-US" sz="2600" dirty="0"/>
          </a:p>
          <a:p>
            <a:endParaRPr lang="en-US" sz="2600" dirty="0"/>
          </a:p>
          <a:p>
            <a:endParaRPr lang="en-US" sz="2600" dirty="0"/>
          </a:p>
          <a:p>
            <a:endParaRPr lang="en-US" sz="3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15987" y="2895600"/>
          <a:ext cx="7162800" cy="3124200"/>
        </p:xfrm>
        <a:graphic>
          <a:graphicData uri="http://schemas.openxmlformats.org/drawingml/2006/table">
            <a:tbl>
              <a:tblPr firstRow="1" firstCol="1">
                <a:tableStyleId>{7DF18680-E054-41AD-8BC1-D1AEF772440D}</a:tableStyleId>
              </a:tblPr>
              <a:tblGrid>
                <a:gridCol w="1868557"/>
                <a:gridCol w="1712843"/>
                <a:gridCol w="1790700"/>
                <a:gridCol w="1790700"/>
              </a:tblGrid>
              <a:tr h="1025322">
                <a:tc>
                  <a:txBody>
                    <a:bodyPr/>
                    <a:lstStyle/>
                    <a:p>
                      <a:r>
                        <a:rPr lang="en-US" dirty="0" smtClean="0"/>
                        <a:t>Player 1/ Player 2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</a:tr>
              <a:tr h="727278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(1-q,1-q)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(0,0)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(1-q, 1-q-r)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(0,0)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(q,q)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(q, q-r)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(1-q-r,</a:t>
                      </a:r>
                      <a:r>
                        <a:rPr lang="en-US" baseline="0" dirty="0" smtClean="0"/>
                        <a:t> 1-q)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(q-r, q)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(max(q,1-q)-r, </a:t>
                      </a:r>
                    </a:p>
                    <a:p>
                      <a:r>
                        <a:rPr lang="en-US" dirty="0" smtClean="0"/>
                        <a:t> max(q,1-q)-r)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Formal Definition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3000" dirty="0"/>
              <a:t>Infinite </a:t>
            </a:r>
            <a:r>
              <a:rPr lang="en-US" sz="3000" dirty="0">
                <a:solidFill>
                  <a:schemeClr val="tx2"/>
                </a:solidFill>
                <a:latin typeface="Symbol" pitchFamily="18" charset="2"/>
                <a:sym typeface="Symbol" pitchFamily="18" charset="2"/>
              </a:rPr>
              <a:t></a:t>
            </a:r>
            <a:r>
              <a:rPr lang="en-US" sz="3000" dirty="0"/>
              <a:t>-regular graph </a:t>
            </a:r>
            <a:r>
              <a:rPr lang="en-US" sz="3000" dirty="0">
                <a:solidFill>
                  <a:schemeClr val="tx2"/>
                </a:solidFill>
              </a:rPr>
              <a:t>G</a:t>
            </a:r>
          </a:p>
          <a:p>
            <a:pPr>
              <a:lnSpc>
                <a:spcPct val="90000"/>
              </a:lnSpc>
            </a:pPr>
            <a:r>
              <a:rPr lang="en-US" sz="3000" dirty="0"/>
              <a:t>A </a:t>
            </a:r>
            <a:r>
              <a:rPr lang="en-US" sz="3000" dirty="0">
                <a:solidFill>
                  <a:schemeClr val="tx2"/>
                </a:solidFill>
              </a:rPr>
              <a:t>strategy profile </a:t>
            </a:r>
            <a:r>
              <a:rPr lang="en-US" sz="3000" dirty="0"/>
              <a:t>is a func. </a:t>
            </a:r>
            <a:r>
              <a:rPr lang="en-US" sz="3000" dirty="0">
                <a:solidFill>
                  <a:schemeClr val="tx2"/>
                </a:solidFill>
              </a:rPr>
              <a:t>s</a:t>
            </a:r>
            <a:r>
              <a:rPr lang="en-US" sz="3000" dirty="0"/>
              <a:t> from </a:t>
            </a:r>
            <a:r>
              <a:rPr lang="en-US" sz="3000" dirty="0">
                <a:solidFill>
                  <a:schemeClr val="tx2"/>
                </a:solidFill>
              </a:rPr>
              <a:t>V(G)</a:t>
            </a:r>
            <a:r>
              <a:rPr lang="en-US" sz="3000" dirty="0"/>
              <a:t> to {</a:t>
            </a:r>
            <a:r>
              <a:rPr lang="en-US" sz="3000" dirty="0">
                <a:solidFill>
                  <a:schemeClr val="tx2"/>
                </a:solidFill>
              </a:rPr>
              <a:t>A</a:t>
            </a:r>
            <a:r>
              <a:rPr lang="en-US" sz="3000" dirty="0"/>
              <a:t>,</a:t>
            </a:r>
            <a:r>
              <a:rPr lang="en-US" sz="3000" dirty="0">
                <a:solidFill>
                  <a:schemeClr val="tx2"/>
                </a:solidFill>
              </a:rPr>
              <a:t>B</a:t>
            </a:r>
            <a:r>
              <a:rPr lang="en-US" sz="3000" dirty="0"/>
              <a:t>,</a:t>
            </a:r>
            <a:r>
              <a:rPr lang="en-US" sz="3000" dirty="0">
                <a:solidFill>
                  <a:schemeClr val="tx2"/>
                </a:solidFill>
              </a:rPr>
              <a:t>AB</a:t>
            </a:r>
            <a:r>
              <a:rPr lang="en-US" sz="3000" dirty="0"/>
              <a:t>}</a:t>
            </a:r>
          </a:p>
          <a:p>
            <a:pPr>
              <a:lnSpc>
                <a:spcPct val="90000"/>
              </a:lnSpc>
            </a:pPr>
            <a:r>
              <a:rPr lang="en-US" sz="3000" dirty="0">
                <a:solidFill>
                  <a:schemeClr val="tx2"/>
                </a:solidFill>
              </a:rPr>
              <a:t>s    </a:t>
            </a:r>
            <a:r>
              <a:rPr lang="en-US" sz="3000" dirty="0" smtClean="0">
                <a:solidFill>
                  <a:schemeClr val="tx2"/>
                </a:solidFill>
              </a:rPr>
              <a:t> s</a:t>
            </a:r>
            <a:r>
              <a:rPr lang="en-US" sz="3000" dirty="0">
                <a:solidFill>
                  <a:schemeClr val="tx2"/>
                </a:solidFill>
              </a:rPr>
              <a:t>’ </a:t>
            </a:r>
            <a:r>
              <a:rPr lang="en-US" sz="3000" dirty="0"/>
              <a:t>if </a:t>
            </a:r>
            <a:r>
              <a:rPr lang="en-US" sz="3000" dirty="0">
                <a:solidFill>
                  <a:schemeClr val="tx2"/>
                </a:solidFill>
              </a:rPr>
              <a:t>s’ </a:t>
            </a:r>
            <a:r>
              <a:rPr lang="en-US" sz="3000" dirty="0"/>
              <a:t>is obtained from </a:t>
            </a:r>
            <a:r>
              <a:rPr lang="en-US" sz="3000" dirty="0">
                <a:solidFill>
                  <a:schemeClr val="tx2"/>
                </a:solidFill>
              </a:rPr>
              <a:t>s</a:t>
            </a:r>
            <a:r>
              <a:rPr lang="en-US" sz="3000" dirty="0"/>
              <a:t> by letting </a:t>
            </a:r>
            <a:r>
              <a:rPr lang="en-US" sz="3000" dirty="0">
                <a:solidFill>
                  <a:schemeClr val="tx2"/>
                </a:solidFill>
              </a:rPr>
              <a:t>v</a:t>
            </a:r>
            <a:r>
              <a:rPr lang="en-US" sz="3000" dirty="0"/>
              <a:t> play her best response.</a:t>
            </a:r>
          </a:p>
          <a:p>
            <a:pPr>
              <a:lnSpc>
                <a:spcPct val="90000"/>
              </a:lnSpc>
            </a:pPr>
            <a:r>
              <a:rPr lang="en-US" sz="3000" dirty="0"/>
              <a:t>Similar defn for a finite seq of vertices</a:t>
            </a:r>
          </a:p>
          <a:p>
            <a:pPr>
              <a:lnSpc>
                <a:spcPct val="90000"/>
              </a:lnSpc>
            </a:pPr>
            <a:r>
              <a:rPr lang="en-US" sz="3000" dirty="0">
                <a:solidFill>
                  <a:schemeClr val="tx2"/>
                </a:solidFill>
              </a:rPr>
              <a:t>T</a:t>
            </a:r>
            <a:r>
              <a:rPr lang="en-US" sz="3000" dirty="0"/>
              <a:t> infinite seq, </a:t>
            </a:r>
            <a:r>
              <a:rPr lang="en-US" sz="3000" dirty="0">
                <a:solidFill>
                  <a:schemeClr val="tx2"/>
                </a:solidFill>
              </a:rPr>
              <a:t>T</a:t>
            </a:r>
            <a:r>
              <a:rPr lang="en-US" sz="3000" baseline="-25000" dirty="0">
                <a:solidFill>
                  <a:schemeClr val="tx2"/>
                </a:solidFill>
              </a:rPr>
              <a:t>k</a:t>
            </a:r>
            <a:r>
              <a:rPr lang="en-US" sz="3000" dirty="0"/>
              <a:t> first </a:t>
            </a:r>
            <a:r>
              <a:rPr lang="en-US" sz="3000" dirty="0">
                <a:solidFill>
                  <a:schemeClr val="tx2"/>
                </a:solidFill>
              </a:rPr>
              <a:t>k</a:t>
            </a:r>
            <a:r>
              <a:rPr lang="en-US" sz="3000" dirty="0"/>
              <a:t> elements of </a:t>
            </a:r>
            <a:r>
              <a:rPr lang="en-US" sz="3000" dirty="0">
                <a:solidFill>
                  <a:schemeClr val="tx2"/>
                </a:solidFill>
              </a:rPr>
              <a:t>T</a:t>
            </a:r>
          </a:p>
          <a:p>
            <a:pPr>
              <a:lnSpc>
                <a:spcPct val="90000"/>
              </a:lnSpc>
            </a:pPr>
            <a:r>
              <a:rPr lang="en-US" sz="3000" dirty="0">
                <a:solidFill>
                  <a:schemeClr val="tx2"/>
                </a:solidFill>
              </a:rPr>
              <a:t>s </a:t>
            </a:r>
            <a:r>
              <a:rPr lang="en-US" sz="3000" dirty="0">
                <a:solidFill>
                  <a:schemeClr val="tx2"/>
                </a:solidFill>
                <a:sym typeface="Wingdings" pitchFamily="2" charset="2"/>
              </a:rPr>
              <a:t>   </a:t>
            </a:r>
            <a:r>
              <a:rPr lang="en-US" sz="3000" dirty="0" smtClean="0">
                <a:solidFill>
                  <a:schemeClr val="tx2"/>
                </a:solidFill>
                <a:sym typeface="Wingdings" pitchFamily="2" charset="2"/>
              </a:rPr>
              <a:t> </a:t>
            </a:r>
            <a:r>
              <a:rPr lang="en-US" sz="3000" dirty="0" smtClean="0">
                <a:solidFill>
                  <a:schemeClr val="tx2"/>
                </a:solidFill>
              </a:rPr>
              <a:t>s</a:t>
            </a:r>
            <a:r>
              <a:rPr lang="en-US" sz="3000" dirty="0">
                <a:solidFill>
                  <a:schemeClr val="tx2"/>
                </a:solidFill>
              </a:rPr>
              <a:t>’ </a:t>
            </a:r>
            <a:r>
              <a:rPr lang="en-US" sz="3000" dirty="0"/>
              <a:t>if for every </a:t>
            </a:r>
            <a:r>
              <a:rPr lang="en-US" sz="3000" dirty="0">
                <a:solidFill>
                  <a:schemeClr val="tx2"/>
                </a:solidFill>
              </a:rPr>
              <a:t>u</a:t>
            </a:r>
            <a:r>
              <a:rPr lang="en-US" sz="3000" dirty="0"/>
              <a:t>, there is </a:t>
            </a:r>
            <a:r>
              <a:rPr lang="en-US" sz="3000" dirty="0">
                <a:solidFill>
                  <a:schemeClr val="tx2"/>
                </a:solidFill>
              </a:rPr>
              <a:t>k</a:t>
            </a:r>
            <a:r>
              <a:rPr lang="en-US" sz="3000" baseline="-25000" dirty="0">
                <a:solidFill>
                  <a:schemeClr val="tx2"/>
                </a:solidFill>
              </a:rPr>
              <a:t>0</a:t>
            </a:r>
            <a:r>
              <a:rPr lang="en-US" sz="3000" dirty="0">
                <a:solidFill>
                  <a:schemeClr val="tx2"/>
                </a:solidFill>
              </a:rPr>
              <a:t>(u)</a:t>
            </a:r>
            <a:r>
              <a:rPr lang="en-US" sz="3000" dirty="0"/>
              <a:t> such that for every </a:t>
            </a:r>
            <a:r>
              <a:rPr lang="en-US" sz="3000" dirty="0">
                <a:solidFill>
                  <a:schemeClr val="tx2"/>
                </a:solidFill>
              </a:rPr>
              <a:t>k&gt;k</a:t>
            </a:r>
            <a:r>
              <a:rPr lang="en-US" sz="3000" baseline="-25000" dirty="0">
                <a:solidFill>
                  <a:schemeClr val="tx2"/>
                </a:solidFill>
              </a:rPr>
              <a:t>0</a:t>
            </a:r>
            <a:r>
              <a:rPr lang="en-US" sz="3000" dirty="0">
                <a:solidFill>
                  <a:schemeClr val="tx2"/>
                </a:solidFill>
              </a:rPr>
              <a:t>(u)</a:t>
            </a:r>
            <a:r>
              <a:rPr lang="en-US" sz="3000" dirty="0"/>
              <a:t>, </a:t>
            </a:r>
            <a:r>
              <a:rPr lang="en-US" sz="3000" dirty="0">
                <a:solidFill>
                  <a:schemeClr val="tx2"/>
                </a:solidFill>
              </a:rPr>
              <a:t>s </a:t>
            </a:r>
            <a:r>
              <a:rPr lang="en-US" sz="3000" dirty="0">
                <a:solidFill>
                  <a:schemeClr val="tx2"/>
                </a:solidFill>
                <a:sym typeface="Wingdings" pitchFamily="2" charset="2"/>
              </a:rPr>
              <a:t>  </a:t>
            </a:r>
            <a:r>
              <a:rPr lang="en-US" sz="3000" dirty="0"/>
              <a:t> </a:t>
            </a:r>
            <a:r>
              <a:rPr lang="en-US" sz="3000" dirty="0" smtClean="0"/>
              <a:t> a </a:t>
            </a:r>
            <a:r>
              <a:rPr lang="en-US" sz="3000" dirty="0"/>
              <a:t>profile that assigns </a:t>
            </a:r>
            <a:r>
              <a:rPr lang="en-US" sz="3000" dirty="0">
                <a:solidFill>
                  <a:schemeClr val="tx2"/>
                </a:solidFill>
              </a:rPr>
              <a:t>s’(u) </a:t>
            </a:r>
            <a:r>
              <a:rPr lang="en-US" sz="3000" dirty="0"/>
              <a:t>to </a:t>
            </a:r>
            <a:r>
              <a:rPr lang="en-US" sz="3000" dirty="0">
                <a:solidFill>
                  <a:schemeClr val="tx2"/>
                </a:solidFill>
              </a:rPr>
              <a:t>u</a:t>
            </a:r>
            <a:r>
              <a:rPr lang="en-US" sz="3000" dirty="0"/>
              <a:t>.</a:t>
            </a:r>
          </a:p>
        </p:txBody>
      </p:sp>
      <p:sp>
        <p:nvSpPr>
          <p:cNvPr id="189444" name="Text Box 4"/>
          <p:cNvSpPr txBox="1">
            <a:spLocks noChangeArrowheads="1"/>
          </p:cNvSpPr>
          <p:nvPr/>
        </p:nvSpPr>
        <p:spPr bwMode="auto">
          <a:xfrm>
            <a:off x="1050925" y="3016250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Tahoma" pitchFamily="34" charset="0"/>
                <a:cs typeface="Arial" charset="0"/>
              </a:rPr>
              <a:t>v</a:t>
            </a:r>
          </a:p>
        </p:txBody>
      </p:sp>
      <p:sp>
        <p:nvSpPr>
          <p:cNvPr id="189445" name="Line 5"/>
          <p:cNvSpPr>
            <a:spLocks noChangeShapeType="1"/>
          </p:cNvSpPr>
          <p:nvPr/>
        </p:nvSpPr>
        <p:spPr bwMode="auto">
          <a:xfrm>
            <a:off x="1066800" y="3309937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9446" name="Text Box 6"/>
          <p:cNvSpPr txBox="1">
            <a:spLocks noChangeArrowheads="1"/>
          </p:cNvSpPr>
          <p:nvPr/>
        </p:nvSpPr>
        <p:spPr bwMode="auto">
          <a:xfrm>
            <a:off x="1066800" y="4921250"/>
            <a:ext cx="303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Tahoma" pitchFamily="34" charset="0"/>
                <a:cs typeface="Arial" charset="0"/>
              </a:rPr>
              <a:t>T</a:t>
            </a:r>
          </a:p>
        </p:txBody>
      </p:sp>
      <p:sp>
        <p:nvSpPr>
          <p:cNvPr id="189447" name="Line 7"/>
          <p:cNvSpPr>
            <a:spLocks noChangeShapeType="1"/>
          </p:cNvSpPr>
          <p:nvPr/>
        </p:nvSpPr>
        <p:spPr bwMode="auto">
          <a:xfrm>
            <a:off x="1082675" y="5214938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9448" name="Text Box 8"/>
          <p:cNvSpPr txBox="1">
            <a:spLocks noChangeArrowheads="1"/>
          </p:cNvSpPr>
          <p:nvPr/>
        </p:nvSpPr>
        <p:spPr bwMode="auto">
          <a:xfrm>
            <a:off x="3200400" y="5334000"/>
            <a:ext cx="3730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Tahoma" pitchFamily="34" charset="0"/>
                <a:cs typeface="Arial" charset="0"/>
              </a:rPr>
              <a:t>T</a:t>
            </a:r>
            <a:r>
              <a:rPr lang="en-US" sz="1600" baseline="-25000" dirty="0">
                <a:solidFill>
                  <a:schemeClr val="tx2"/>
                </a:solidFill>
                <a:latin typeface="Tahoma" pitchFamily="34" charset="0"/>
                <a:cs typeface="Arial" charset="0"/>
              </a:rPr>
              <a:t>k</a:t>
            </a:r>
          </a:p>
        </p:txBody>
      </p:sp>
      <p:sp>
        <p:nvSpPr>
          <p:cNvPr id="189449" name="Line 9"/>
          <p:cNvSpPr>
            <a:spLocks noChangeShapeType="1"/>
          </p:cNvSpPr>
          <p:nvPr/>
        </p:nvSpPr>
        <p:spPr bwMode="auto">
          <a:xfrm>
            <a:off x="3278187" y="5672137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4" grpId="0"/>
      <p:bldP spid="189445" grpId="0" animBg="1"/>
      <p:bldP spid="189446" grpId="0"/>
      <p:bldP spid="189447" grpId="0" animBg="1"/>
      <p:bldP spid="189448" grpId="0"/>
      <p:bldP spid="189449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Definition, cont’d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/>
              <a:t>For a subset </a:t>
            </a:r>
            <a:r>
              <a:rPr lang="en-US" dirty="0">
                <a:solidFill>
                  <a:schemeClr val="tx2"/>
                </a:solidFill>
              </a:rPr>
              <a:t>X</a:t>
            </a:r>
            <a:r>
              <a:rPr lang="en-US" dirty="0"/>
              <a:t> of</a:t>
            </a:r>
            <a:r>
              <a:rPr lang="en-US" dirty="0">
                <a:latin typeface="cmsy10" pitchFamily="34" charset="0"/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V(G)</a:t>
            </a:r>
            <a:r>
              <a:rPr lang="en-US" dirty="0"/>
              <a:t>, </a:t>
            </a:r>
            <a:r>
              <a:rPr lang="en-US" dirty="0">
                <a:solidFill>
                  <a:schemeClr val="tx2"/>
                </a:solidFill>
              </a:rPr>
              <a:t>s</a:t>
            </a:r>
            <a:r>
              <a:rPr lang="en-US" baseline="-25000" dirty="0">
                <a:solidFill>
                  <a:schemeClr val="tx2"/>
                </a:solidFill>
              </a:rPr>
              <a:t>X</a:t>
            </a:r>
            <a:r>
              <a:rPr lang="en-US" dirty="0">
                <a:solidFill>
                  <a:schemeClr val="hlink"/>
                </a:solidFill>
              </a:rPr>
              <a:t> </a:t>
            </a:r>
            <a:r>
              <a:rPr lang="en-US" dirty="0"/>
              <a:t>is the profile that assigns </a:t>
            </a:r>
            <a:r>
              <a:rPr lang="en-US" dirty="0">
                <a:solidFill>
                  <a:schemeClr val="tx2"/>
                </a:solidFill>
              </a:rPr>
              <a:t>A</a:t>
            </a:r>
            <a:r>
              <a:rPr lang="en-US" dirty="0"/>
              <a:t> to </a:t>
            </a:r>
            <a:r>
              <a:rPr lang="en-US" dirty="0">
                <a:solidFill>
                  <a:schemeClr val="tx2"/>
                </a:solidFill>
              </a:rPr>
              <a:t>X</a:t>
            </a:r>
            <a:r>
              <a:rPr lang="en-US" dirty="0"/>
              <a:t> and </a:t>
            </a:r>
            <a:r>
              <a:rPr lang="en-US" dirty="0">
                <a:solidFill>
                  <a:schemeClr val="tx2"/>
                </a:solidFill>
              </a:rPr>
              <a:t>B</a:t>
            </a:r>
            <a:r>
              <a:rPr lang="en-US" dirty="0"/>
              <a:t> to </a:t>
            </a:r>
            <a:r>
              <a:rPr lang="en-US" dirty="0">
                <a:solidFill>
                  <a:schemeClr val="tx2"/>
                </a:solidFill>
              </a:rPr>
              <a:t>V(G)\X</a:t>
            </a:r>
            <a:r>
              <a:rPr lang="en-US" dirty="0"/>
              <a:t>.</a:t>
            </a:r>
          </a:p>
          <a:p>
            <a:r>
              <a:rPr lang="en-US" dirty="0"/>
              <a:t>A can become </a:t>
            </a:r>
            <a:r>
              <a:rPr lang="en-US" dirty="0">
                <a:solidFill>
                  <a:schemeClr val="tx2"/>
                </a:solidFill>
              </a:rPr>
              <a:t>epidemic</a:t>
            </a:r>
            <a:r>
              <a:rPr lang="en-US" dirty="0"/>
              <a:t> in </a:t>
            </a:r>
            <a:r>
              <a:rPr lang="en-US" dirty="0">
                <a:solidFill>
                  <a:schemeClr val="tx2"/>
                </a:solidFill>
              </a:rPr>
              <a:t>(G,q,r) </a:t>
            </a:r>
            <a:r>
              <a:rPr lang="en-US" dirty="0"/>
              <a:t>if there is </a:t>
            </a:r>
          </a:p>
          <a:p>
            <a:pPr lvl="1"/>
            <a:r>
              <a:rPr lang="en-US" dirty="0"/>
              <a:t>a finite set </a:t>
            </a:r>
            <a:r>
              <a:rPr lang="en-US" dirty="0">
                <a:solidFill>
                  <a:schemeClr val="tx2"/>
                </a:solidFill>
              </a:rPr>
              <a:t>X</a:t>
            </a:r>
            <a:r>
              <a:rPr lang="en-US" dirty="0"/>
              <a:t>, and </a:t>
            </a:r>
          </a:p>
          <a:p>
            <a:pPr lvl="1"/>
            <a:r>
              <a:rPr lang="en-US" dirty="0"/>
              <a:t>sequence </a:t>
            </a:r>
            <a:r>
              <a:rPr lang="en-US" dirty="0">
                <a:solidFill>
                  <a:schemeClr val="tx2"/>
                </a:solidFill>
              </a:rPr>
              <a:t>T</a:t>
            </a:r>
            <a:r>
              <a:rPr lang="en-US" dirty="0"/>
              <a:t> of </a:t>
            </a:r>
            <a:r>
              <a:rPr lang="en-US" dirty="0">
                <a:solidFill>
                  <a:schemeClr val="tx2"/>
                </a:solidFill>
              </a:rPr>
              <a:t>V(G)\X 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	such that </a:t>
            </a:r>
            <a:r>
              <a:rPr lang="en-US" dirty="0">
                <a:solidFill>
                  <a:schemeClr val="tx2"/>
                </a:solidFill>
              </a:rPr>
              <a:t>s</a:t>
            </a:r>
            <a:r>
              <a:rPr lang="en-US" baseline="-25000" dirty="0">
                <a:solidFill>
                  <a:schemeClr val="tx2"/>
                </a:solidFill>
              </a:rPr>
              <a:t>X </a:t>
            </a:r>
            <a:r>
              <a:rPr lang="en-US" dirty="0">
                <a:sym typeface="Wingdings" pitchFamily="2" charset="2"/>
              </a:rPr>
              <a:t>   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smtClean="0"/>
              <a:t>(</a:t>
            </a:r>
            <a:r>
              <a:rPr lang="en-US" dirty="0"/>
              <a:t>all-</a:t>
            </a:r>
            <a:r>
              <a:rPr lang="en-US" dirty="0">
                <a:solidFill>
                  <a:schemeClr val="tx2"/>
                </a:solidFill>
              </a:rPr>
              <a:t>A</a:t>
            </a:r>
            <a:r>
              <a:rPr lang="en-US" dirty="0"/>
              <a:t>).</a:t>
            </a:r>
          </a:p>
        </p:txBody>
      </p:sp>
      <p:sp>
        <p:nvSpPr>
          <p:cNvPr id="190468" name="Text Box 4"/>
          <p:cNvSpPr txBox="1">
            <a:spLocks noChangeArrowheads="1"/>
          </p:cNvSpPr>
          <p:nvPr/>
        </p:nvSpPr>
        <p:spPr bwMode="auto">
          <a:xfrm>
            <a:off x="2841625" y="4357687"/>
            <a:ext cx="317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Tahoma" pitchFamily="34" charset="0"/>
                <a:cs typeface="Arial" charset="0"/>
              </a:rPr>
              <a:t>T</a:t>
            </a:r>
          </a:p>
        </p:txBody>
      </p:sp>
      <p:sp>
        <p:nvSpPr>
          <p:cNvPr id="190469" name="Line 5"/>
          <p:cNvSpPr>
            <a:spLocks noChangeShapeType="1"/>
          </p:cNvSpPr>
          <p:nvPr/>
        </p:nvSpPr>
        <p:spPr bwMode="auto">
          <a:xfrm>
            <a:off x="2895600" y="4662487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8" grpId="0"/>
      <p:bldP spid="190469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Facts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dirty="0" smtClean="0">
                <a:solidFill>
                  <a:schemeClr val="tx2"/>
                </a:solidFill>
              </a:rPr>
              <a:t>	</a:t>
            </a:r>
            <a:r>
              <a:rPr lang="en-US" dirty="0" smtClean="0">
                <a:solidFill>
                  <a:schemeClr val="accent1"/>
                </a:solidFill>
              </a:rPr>
              <a:t>Lemma</a:t>
            </a:r>
            <a:r>
              <a:rPr lang="en-US" dirty="0"/>
              <a:t>. The only possible changes in the strategy of a vertex are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from </a:t>
            </a:r>
            <a:r>
              <a:rPr lang="en-US" dirty="0">
                <a:solidFill>
                  <a:schemeClr val="tx2"/>
                </a:solidFill>
              </a:rPr>
              <a:t>B</a:t>
            </a:r>
            <a:r>
              <a:rPr lang="en-US" dirty="0"/>
              <a:t> to </a:t>
            </a:r>
            <a:r>
              <a:rPr lang="en-US" dirty="0">
                <a:solidFill>
                  <a:schemeClr val="tx2"/>
                </a:solidFill>
              </a:rPr>
              <a:t>A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from </a:t>
            </a:r>
            <a:r>
              <a:rPr lang="en-US" dirty="0">
                <a:solidFill>
                  <a:schemeClr val="tx2"/>
                </a:solidFill>
              </a:rPr>
              <a:t>B</a:t>
            </a:r>
            <a:r>
              <a:rPr lang="en-US" dirty="0"/>
              <a:t> to </a:t>
            </a:r>
            <a:r>
              <a:rPr lang="en-US" dirty="0">
                <a:solidFill>
                  <a:schemeClr val="tx2"/>
                </a:solidFill>
              </a:rPr>
              <a:t>AB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from </a:t>
            </a:r>
            <a:r>
              <a:rPr lang="en-US" dirty="0">
                <a:solidFill>
                  <a:schemeClr val="tx2"/>
                </a:solidFill>
              </a:rPr>
              <a:t>AB </a:t>
            </a:r>
            <a:r>
              <a:rPr lang="en-US" dirty="0"/>
              <a:t>to </a:t>
            </a:r>
            <a:r>
              <a:rPr lang="en-US" dirty="0">
                <a:solidFill>
                  <a:schemeClr val="tx2"/>
                </a:solidFill>
              </a:rPr>
              <a:t>A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</a:pPr>
            <a:endParaRPr lang="en-US" sz="1700" dirty="0"/>
          </a:p>
          <a:p>
            <a:pPr>
              <a:lnSpc>
                <a:spcPct val="90000"/>
              </a:lnSpc>
              <a:buNone/>
            </a:pPr>
            <a:r>
              <a:rPr lang="en-US" dirty="0" smtClean="0">
                <a:solidFill>
                  <a:schemeClr val="accent1"/>
                </a:solidFill>
              </a:rPr>
              <a:t>	Corollary</a:t>
            </a:r>
            <a:r>
              <a:rPr lang="en-US" dirty="0"/>
              <a:t>. For every set </a:t>
            </a:r>
            <a:r>
              <a:rPr lang="en-US" dirty="0">
                <a:solidFill>
                  <a:schemeClr val="tx2"/>
                </a:solidFill>
              </a:rPr>
              <a:t>X</a:t>
            </a:r>
            <a:r>
              <a:rPr lang="en-US" dirty="0"/>
              <a:t> and sequence </a:t>
            </a:r>
            <a:r>
              <a:rPr lang="en-US" dirty="0">
                <a:solidFill>
                  <a:schemeClr val="tx2"/>
                </a:solidFill>
              </a:rPr>
              <a:t>T</a:t>
            </a:r>
            <a:r>
              <a:rPr lang="en-US" dirty="0"/>
              <a:t> of </a:t>
            </a:r>
            <a:r>
              <a:rPr lang="en-US" dirty="0">
                <a:solidFill>
                  <a:schemeClr val="tx2"/>
                </a:solidFill>
              </a:rPr>
              <a:t>V(G)\X</a:t>
            </a:r>
            <a:r>
              <a:rPr lang="en-US" dirty="0"/>
              <a:t>, there is unique </a:t>
            </a:r>
            <a:r>
              <a:rPr lang="en-US" dirty="0">
                <a:solidFill>
                  <a:schemeClr val="tx2"/>
                </a:solidFill>
              </a:rPr>
              <a:t>s</a:t>
            </a:r>
            <a:r>
              <a:rPr lang="en-US" dirty="0"/>
              <a:t> such that </a:t>
            </a:r>
            <a:r>
              <a:rPr lang="en-US" dirty="0">
                <a:solidFill>
                  <a:schemeClr val="tx2"/>
                </a:solidFill>
              </a:rPr>
              <a:t>s</a:t>
            </a:r>
            <a:r>
              <a:rPr lang="en-US" baseline="-25000" dirty="0">
                <a:solidFill>
                  <a:schemeClr val="tx2"/>
                </a:solidFill>
              </a:rPr>
              <a:t>X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  <a:sym typeface="Wingdings" pitchFamily="2" charset="2"/>
              </a:rPr>
              <a:t>   s</a:t>
            </a:r>
            <a:r>
              <a:rPr lang="en-US" dirty="0"/>
              <a:t>.</a:t>
            </a:r>
          </a:p>
        </p:txBody>
      </p:sp>
      <p:sp>
        <p:nvSpPr>
          <p:cNvPr id="191492" name="Text Box 4"/>
          <p:cNvSpPr txBox="1">
            <a:spLocks noChangeArrowheads="1"/>
          </p:cNvSpPr>
          <p:nvPr/>
        </p:nvSpPr>
        <p:spPr bwMode="auto">
          <a:xfrm>
            <a:off x="6858000" y="4692650"/>
            <a:ext cx="303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Tahoma" pitchFamily="34" charset="0"/>
                <a:cs typeface="Arial" charset="0"/>
              </a:rPr>
              <a:t>T</a:t>
            </a:r>
          </a:p>
        </p:txBody>
      </p:sp>
      <p:sp>
        <p:nvSpPr>
          <p:cNvPr id="191493" name="Line 5"/>
          <p:cNvSpPr>
            <a:spLocks noChangeShapeType="1"/>
          </p:cNvSpPr>
          <p:nvPr/>
        </p:nvSpPr>
        <p:spPr bwMode="auto">
          <a:xfrm>
            <a:off x="6873875" y="4986338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2" grpId="0"/>
      <p:bldP spid="191493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598613"/>
            <a:ext cx="8154987" cy="4573587"/>
          </a:xfrm>
          <a:noFill/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	Theorem</a:t>
            </a:r>
            <a:r>
              <a:rPr lang="en-US" dirty="0"/>
              <a:t>. If for a set </a:t>
            </a:r>
            <a:r>
              <a:rPr lang="en-US" dirty="0">
                <a:solidFill>
                  <a:schemeClr val="tx2"/>
                </a:solidFill>
              </a:rPr>
              <a:t>X</a:t>
            </a:r>
            <a:r>
              <a:rPr lang="en-US" dirty="0"/>
              <a:t> and some sequence </a:t>
            </a:r>
            <a:r>
              <a:rPr lang="en-US" dirty="0">
                <a:solidFill>
                  <a:schemeClr val="tx2"/>
                </a:solidFill>
              </a:rPr>
              <a:t>T</a:t>
            </a:r>
            <a:r>
              <a:rPr lang="en-US" dirty="0"/>
              <a:t> of </a:t>
            </a:r>
            <a:r>
              <a:rPr lang="en-US" dirty="0">
                <a:solidFill>
                  <a:schemeClr val="tx2"/>
                </a:solidFill>
              </a:rPr>
              <a:t>V(G)\X</a:t>
            </a:r>
            <a:r>
              <a:rPr lang="en-US" dirty="0"/>
              <a:t>, </a:t>
            </a:r>
            <a:r>
              <a:rPr lang="en-US" dirty="0">
                <a:solidFill>
                  <a:schemeClr val="tx2"/>
                </a:solidFill>
              </a:rPr>
              <a:t>s</a:t>
            </a:r>
            <a:r>
              <a:rPr lang="en-US" baseline="-25000" dirty="0">
                <a:solidFill>
                  <a:schemeClr val="tx2"/>
                </a:solidFill>
              </a:rPr>
              <a:t>X</a:t>
            </a:r>
            <a:r>
              <a:rPr lang="en-US" dirty="0"/>
              <a:t>  </a:t>
            </a:r>
            <a:r>
              <a:rPr lang="en-US" dirty="0">
                <a:sym typeface="Wingdings" pitchFamily="2" charset="2"/>
              </a:rPr>
              <a:t>   (</a:t>
            </a:r>
            <a:r>
              <a:rPr lang="en-US" dirty="0"/>
              <a:t>all-</a:t>
            </a:r>
            <a:r>
              <a:rPr lang="en-US" dirty="0">
                <a:solidFill>
                  <a:schemeClr val="tx2"/>
                </a:solidFill>
              </a:rPr>
              <a:t>A</a:t>
            </a:r>
            <a:r>
              <a:rPr lang="en-US" dirty="0"/>
              <a:t>), then for </a:t>
            </a:r>
            <a:r>
              <a:rPr lang="en-US" i="1" dirty="0"/>
              <a:t>every</a:t>
            </a:r>
            <a:r>
              <a:rPr lang="en-US" dirty="0"/>
              <a:t> sequence </a:t>
            </a:r>
            <a:r>
              <a:rPr lang="en-US" dirty="0">
                <a:solidFill>
                  <a:schemeClr val="tx2"/>
                </a:solidFill>
              </a:rPr>
              <a:t>T’ </a:t>
            </a:r>
            <a:r>
              <a:rPr lang="en-US" dirty="0"/>
              <a:t>that contains every vertex of </a:t>
            </a:r>
            <a:r>
              <a:rPr lang="en-US" dirty="0">
                <a:solidFill>
                  <a:schemeClr val="tx2"/>
                </a:solidFill>
              </a:rPr>
              <a:t>V(G)\X </a:t>
            </a:r>
            <a:r>
              <a:rPr lang="en-US" dirty="0"/>
              <a:t>an infinite # of times, </a:t>
            </a:r>
            <a:r>
              <a:rPr lang="en-US" dirty="0">
                <a:solidFill>
                  <a:schemeClr val="tx2"/>
                </a:solidFill>
              </a:rPr>
              <a:t>s</a:t>
            </a:r>
            <a:r>
              <a:rPr lang="en-US" baseline="-25000" dirty="0">
                <a:solidFill>
                  <a:schemeClr val="tx2"/>
                </a:solidFill>
              </a:rPr>
              <a:t>X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  <a:sym typeface="Wingdings" pitchFamily="2" charset="2"/>
              </a:rPr>
              <a:t>   </a:t>
            </a:r>
            <a:r>
              <a:rPr lang="en-US" dirty="0">
                <a:sym typeface="Wingdings" pitchFamily="2" charset="2"/>
              </a:rPr>
              <a:t>(</a:t>
            </a:r>
            <a:r>
              <a:rPr lang="en-US" dirty="0"/>
              <a:t>all-</a:t>
            </a:r>
            <a:r>
              <a:rPr lang="en-US" dirty="0">
                <a:solidFill>
                  <a:schemeClr val="tx2"/>
                </a:solidFill>
              </a:rPr>
              <a:t>A</a:t>
            </a:r>
            <a:r>
              <a:rPr lang="en-US" dirty="0"/>
              <a:t>).</a:t>
            </a:r>
          </a:p>
          <a:p>
            <a:endParaRPr lang="en-US" dirty="0"/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	Pf </a:t>
            </a:r>
            <a:r>
              <a:rPr lang="en-US" dirty="0">
                <a:solidFill>
                  <a:schemeClr val="accent1"/>
                </a:solidFill>
              </a:rPr>
              <a:t>idea</a:t>
            </a:r>
            <a:r>
              <a:rPr lang="en-US" dirty="0"/>
              <a:t>. </a:t>
            </a:r>
            <a:r>
              <a:rPr lang="en-US" dirty="0">
                <a:solidFill>
                  <a:schemeClr val="tx2"/>
                </a:solidFill>
              </a:rPr>
              <a:t>T</a:t>
            </a:r>
            <a:r>
              <a:rPr lang="en-US" dirty="0"/>
              <a:t> is a subseq of </a:t>
            </a:r>
            <a:r>
              <a:rPr lang="en-US" dirty="0">
                <a:solidFill>
                  <a:schemeClr val="tx2"/>
                </a:solidFill>
              </a:rPr>
              <a:t>T’</a:t>
            </a:r>
            <a:r>
              <a:rPr lang="en-US" dirty="0"/>
              <a:t>. Extra moves make it only more likely to reach all-</a:t>
            </a:r>
            <a:r>
              <a:rPr lang="en-US" dirty="0">
                <a:solidFill>
                  <a:schemeClr val="tx2"/>
                </a:solidFill>
              </a:rPr>
              <a:t>A</a:t>
            </a:r>
            <a:r>
              <a:rPr lang="en-US" dirty="0"/>
              <a:t>.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Order Independence</a:t>
            </a:r>
          </a:p>
        </p:txBody>
      </p:sp>
      <p:sp>
        <p:nvSpPr>
          <p:cNvPr id="192516" name="Text Box 4"/>
          <p:cNvSpPr txBox="1">
            <a:spLocks noChangeArrowheads="1"/>
          </p:cNvSpPr>
          <p:nvPr/>
        </p:nvSpPr>
        <p:spPr bwMode="auto">
          <a:xfrm>
            <a:off x="4343400" y="3092450"/>
            <a:ext cx="3460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Tahoma" pitchFamily="34" charset="0"/>
                <a:cs typeface="Arial" charset="0"/>
              </a:rPr>
              <a:t>T’</a:t>
            </a:r>
          </a:p>
        </p:txBody>
      </p:sp>
      <p:sp>
        <p:nvSpPr>
          <p:cNvPr id="192517" name="Line 5"/>
          <p:cNvSpPr>
            <a:spLocks noChangeShapeType="1"/>
          </p:cNvSpPr>
          <p:nvPr/>
        </p:nvSpPr>
        <p:spPr bwMode="auto">
          <a:xfrm>
            <a:off x="4384675" y="3386138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2518" name="Line 6"/>
          <p:cNvSpPr>
            <a:spLocks noChangeShapeType="1"/>
          </p:cNvSpPr>
          <p:nvPr/>
        </p:nvSpPr>
        <p:spPr bwMode="auto">
          <a:xfrm>
            <a:off x="2936875" y="2471738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2519" name="Text Box 7"/>
          <p:cNvSpPr txBox="1">
            <a:spLocks noChangeArrowheads="1"/>
          </p:cNvSpPr>
          <p:nvPr/>
        </p:nvSpPr>
        <p:spPr bwMode="auto">
          <a:xfrm>
            <a:off x="2895600" y="2178050"/>
            <a:ext cx="303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Tahoma" pitchFamily="34" charset="0"/>
                <a:cs typeface="Arial" charset="0"/>
              </a:rPr>
              <a:t>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4000" dirty="0" smtClean="0">
                <a:solidFill>
                  <a:schemeClr val="tx2"/>
                </a:solidFill>
              </a:rPr>
              <a:t>For which values of (q,r) will new technology become an epidemic?</a:t>
            </a:r>
            <a:endParaRPr lang="en-US" sz="4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Partial Answer</a:t>
            </a:r>
            <a:endParaRPr lang="en-US" dirty="0"/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	</a:t>
            </a:r>
            <a:r>
              <a:rPr lang="en-US" dirty="0" smtClean="0">
                <a:solidFill>
                  <a:schemeClr val="accent1"/>
                </a:solidFill>
              </a:rPr>
              <a:t>Thm [IKMW’07]</a:t>
            </a:r>
            <a:r>
              <a:rPr lang="en-US" dirty="0" smtClean="0"/>
              <a:t>. </a:t>
            </a:r>
            <a:r>
              <a:rPr lang="en-US" dirty="0"/>
              <a:t>A cannot become epidemic in any game (G,q,r) with q &gt; ½.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	</a:t>
            </a:r>
            <a:r>
              <a:rPr lang="en-US" dirty="0" smtClean="0">
                <a:solidFill>
                  <a:schemeClr val="accent1"/>
                </a:solidFill>
              </a:rPr>
              <a:t>Pf </a:t>
            </a:r>
            <a:r>
              <a:rPr lang="en-US" dirty="0">
                <a:solidFill>
                  <a:schemeClr val="accent1"/>
                </a:solidFill>
              </a:rPr>
              <a:t>idea</a:t>
            </a:r>
            <a:r>
              <a:rPr lang="en-US" dirty="0"/>
              <a:t>. Define potential function s.t.</a:t>
            </a:r>
          </a:p>
          <a:p>
            <a:pPr lvl="1"/>
            <a:r>
              <a:rPr lang="en-US" dirty="0"/>
              <a:t>it is initially finite</a:t>
            </a:r>
          </a:p>
          <a:p>
            <a:pPr lvl="1"/>
            <a:r>
              <a:rPr lang="en-US" dirty="0"/>
              <a:t>decreases with every best-response move</a:t>
            </a:r>
          </a:p>
          <a:p>
            <a:pPr>
              <a:buNone/>
            </a:pPr>
            <a:r>
              <a:rPr lang="en-US" dirty="0" smtClean="0"/>
              <a:t>	The </a:t>
            </a:r>
            <a:r>
              <a:rPr lang="en-US" dirty="0"/>
              <a:t>following potential function works:</a:t>
            </a:r>
          </a:p>
          <a:p>
            <a:endParaRPr lang="en-US" sz="1800" dirty="0"/>
          </a:p>
          <a:p>
            <a:pPr lvl="1" algn="ctr">
              <a:buFont typeface="Wingdings" pitchFamily="2" charset="2"/>
              <a:buNone/>
            </a:pPr>
            <a:r>
              <a:rPr lang="en-US" dirty="0">
                <a:solidFill>
                  <a:schemeClr val="accent1"/>
                </a:solidFill>
              </a:rPr>
              <a:t>q(# A-B edges) + </a:t>
            </a:r>
            <a:r>
              <a:rPr lang="en-US" sz="3000" dirty="0">
                <a:solidFill>
                  <a:schemeClr val="accent1"/>
                </a:solidFill>
              </a:rPr>
              <a:t>r</a:t>
            </a:r>
            <a:r>
              <a:rPr lang="en-US" sz="3000" dirty="0">
                <a:solidFill>
                  <a:schemeClr val="accent1"/>
                </a:solidFill>
                <a:latin typeface="Symbol" pitchFamily="18" charset="2"/>
                <a:sym typeface="Symbol" pitchFamily="18" charset="2"/>
              </a:rPr>
              <a:t></a:t>
            </a:r>
            <a:r>
              <a:rPr lang="en-US" dirty="0">
                <a:solidFill>
                  <a:schemeClr val="accent1"/>
                </a:solidFill>
              </a:rPr>
              <a:t>(# AB vertices)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Model actions and payoffs as a </a:t>
            </a:r>
            <a:r>
              <a:rPr lang="en-US" dirty="0" smtClean="0">
                <a:solidFill>
                  <a:schemeClr val="accent1"/>
                </a:solidFill>
              </a:rPr>
              <a:t>game</a:t>
            </a:r>
            <a:r>
              <a:rPr lang="en-US" dirty="0" smtClean="0"/>
              <a:t> with: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a set of </a:t>
            </a:r>
            <a:r>
              <a:rPr lang="en-US" dirty="0" smtClean="0">
                <a:solidFill>
                  <a:schemeClr val="accent1"/>
                </a:solidFill>
              </a:rPr>
              <a:t>players</a:t>
            </a:r>
            <a:r>
              <a:rPr lang="en-US" dirty="0" smtClean="0"/>
              <a:t> {1, …, n}</a:t>
            </a:r>
          </a:p>
          <a:p>
            <a:pPr>
              <a:buNone/>
            </a:pPr>
            <a:r>
              <a:rPr lang="en-US" dirty="0" smtClean="0"/>
              <a:t>	an </a:t>
            </a:r>
            <a:r>
              <a:rPr lang="en-US" dirty="0" smtClean="0">
                <a:solidFill>
                  <a:schemeClr val="accent1"/>
                </a:solidFill>
              </a:rPr>
              <a:t>actions</a:t>
            </a:r>
            <a:r>
              <a:rPr lang="en-US" dirty="0" smtClean="0"/>
              <a:t> space </a:t>
            </a:r>
            <a:r>
              <a:rPr lang="en-US" dirty="0" smtClean="0">
                <a:latin typeface="Corbel"/>
              </a:rPr>
              <a:t>S</a:t>
            </a:r>
            <a:r>
              <a:rPr lang="en-US" baseline="-25000" dirty="0" smtClean="0">
                <a:latin typeface="Corbel"/>
              </a:rPr>
              <a:t>i</a:t>
            </a:r>
            <a:r>
              <a:rPr lang="en-US" dirty="0" smtClean="0"/>
              <a:t> for each player i</a:t>
            </a:r>
          </a:p>
          <a:p>
            <a:pPr>
              <a:buNone/>
            </a:pPr>
            <a:r>
              <a:rPr lang="en-US" dirty="0" smtClean="0"/>
              <a:t>	a </a:t>
            </a:r>
            <a:r>
              <a:rPr lang="en-US" dirty="0" smtClean="0">
                <a:solidFill>
                  <a:schemeClr val="accent1"/>
                </a:solidFill>
              </a:rPr>
              <a:t>payoff</a:t>
            </a:r>
            <a:r>
              <a:rPr lang="en-US" dirty="0" smtClean="0"/>
              <a:t> u</a:t>
            </a:r>
            <a:r>
              <a:rPr lang="en-US" baseline="-25000" dirty="0" smtClean="0">
                <a:latin typeface="Corbel"/>
              </a:rPr>
              <a:t>i</a:t>
            </a:r>
            <a:r>
              <a:rPr lang="en-US" dirty="0" smtClean="0">
                <a:latin typeface="Corbel"/>
              </a:rPr>
              <a:t>(s</a:t>
            </a:r>
            <a:r>
              <a:rPr lang="en-US" dirty="0" smtClean="0"/>
              <a:t>) to each player i for action profile s in </a:t>
            </a:r>
            <a:r>
              <a:rPr lang="en-US" dirty="0" smtClean="0">
                <a:latin typeface="Corbel"/>
              </a:rPr>
              <a:t>S</a:t>
            </a:r>
            <a:r>
              <a:rPr lang="en-US" baseline="-25000" dirty="0" smtClean="0">
                <a:latin typeface="Corbel"/>
              </a:rPr>
              <a:t>1</a:t>
            </a:r>
            <a:r>
              <a:rPr lang="en-US" dirty="0" smtClean="0"/>
              <a:t> x … x </a:t>
            </a:r>
            <a:r>
              <a:rPr lang="en-US" dirty="0" smtClean="0">
                <a:latin typeface="Corbel"/>
              </a:rPr>
              <a:t>S</a:t>
            </a:r>
            <a:r>
              <a:rPr lang="en-US" baseline="-25000" dirty="0" smtClean="0">
                <a:latin typeface="Corbel"/>
              </a:rPr>
              <a:t>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A characterization giving necessary and sufficient conditions for A to spread related to existence of </a:t>
            </a:r>
            <a:r>
              <a:rPr lang="en-US" dirty="0" smtClean="0">
                <a:solidFill>
                  <a:schemeClr val="accent1"/>
                </a:solidFill>
              </a:rPr>
              <a:t>bi-lingual buffers</a:t>
            </a:r>
            <a:r>
              <a:rPr lang="en-US" dirty="0" smtClean="0"/>
              <a:t>.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dirty="0" smtClean="0"/>
              <a:t>	A theorem showing that for all graphs G, </a:t>
            </a:r>
            <a:r>
              <a:rPr lang="en-US" dirty="0" smtClean="0">
                <a:solidFill>
                  <a:schemeClr val="accent1"/>
                </a:solidFill>
              </a:rPr>
              <a:t>limited compatibility </a:t>
            </a:r>
            <a:r>
              <a:rPr lang="en-US" dirty="0" smtClean="0"/>
              <a:t>can help inferior incumbent technologies survive invasion of new superior technology.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high r, technologies are incompatible.  Each node will chose just one, and results of Morris carry over.</a:t>
            </a:r>
          </a:p>
          <a:p>
            <a:r>
              <a:rPr lang="en-US" dirty="0" smtClean="0"/>
              <a:t>For low r, it is almost free to have both technologies.  All nodes therefore adopt both and then drop worse one, so contagion happens if q &lt; ½.</a:t>
            </a:r>
          </a:p>
          <a:p>
            <a:r>
              <a:rPr lang="en-US" dirty="0" smtClean="0"/>
              <a:t>For intermediate r?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endParaRPr lang="en-US" dirty="0"/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581399"/>
            <a:ext cx="8229600" cy="2549525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If r is low, groups 1 and -1 switch to AB to be able to communicate with all neighbors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… but if r is not low enough, groups 2 and -2 may not find it profitable to adopt A since can already communicate with all 6 neighbors on B!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For example, q = 5/12 and r = 2/12</a:t>
            </a:r>
          </a:p>
        </p:txBody>
      </p:sp>
      <p:sp>
        <p:nvSpPr>
          <p:cNvPr id="61" name="AutoShape 4"/>
          <p:cNvSpPr>
            <a:spLocks noChangeArrowheads="1"/>
          </p:cNvSpPr>
          <p:nvPr/>
        </p:nvSpPr>
        <p:spPr bwMode="auto">
          <a:xfrm>
            <a:off x="2895600" y="1828800"/>
            <a:ext cx="457200" cy="1066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AutoShape 5"/>
          <p:cNvSpPr>
            <a:spLocks noChangeArrowheads="1"/>
          </p:cNvSpPr>
          <p:nvPr/>
        </p:nvSpPr>
        <p:spPr bwMode="auto">
          <a:xfrm>
            <a:off x="3733800" y="1828800"/>
            <a:ext cx="457200" cy="1066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AutoShape 6"/>
          <p:cNvSpPr>
            <a:spLocks noChangeArrowheads="1"/>
          </p:cNvSpPr>
          <p:nvPr/>
        </p:nvSpPr>
        <p:spPr bwMode="auto">
          <a:xfrm>
            <a:off x="4572000" y="1828800"/>
            <a:ext cx="457200" cy="1066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AutoShape 7"/>
          <p:cNvSpPr>
            <a:spLocks noChangeArrowheads="1"/>
          </p:cNvSpPr>
          <p:nvPr/>
        </p:nvSpPr>
        <p:spPr bwMode="auto">
          <a:xfrm>
            <a:off x="5410200" y="1828800"/>
            <a:ext cx="457200" cy="1066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Line 8"/>
          <p:cNvSpPr>
            <a:spLocks noChangeShapeType="1"/>
          </p:cNvSpPr>
          <p:nvPr/>
        </p:nvSpPr>
        <p:spPr bwMode="auto">
          <a:xfrm>
            <a:off x="3124200" y="2057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" name="Line 9"/>
          <p:cNvSpPr>
            <a:spLocks noChangeShapeType="1"/>
          </p:cNvSpPr>
          <p:nvPr/>
        </p:nvSpPr>
        <p:spPr bwMode="auto">
          <a:xfrm>
            <a:off x="3124200" y="2057400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" name="Line 10"/>
          <p:cNvSpPr>
            <a:spLocks noChangeShapeType="1"/>
          </p:cNvSpPr>
          <p:nvPr/>
        </p:nvSpPr>
        <p:spPr bwMode="auto">
          <a:xfrm>
            <a:off x="3124200" y="2057400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" name="Line 11"/>
          <p:cNvSpPr>
            <a:spLocks noChangeShapeType="1"/>
          </p:cNvSpPr>
          <p:nvPr/>
        </p:nvSpPr>
        <p:spPr bwMode="auto">
          <a:xfrm flipV="1">
            <a:off x="3124200" y="2057400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" name="Line 12"/>
          <p:cNvSpPr>
            <a:spLocks noChangeShapeType="1"/>
          </p:cNvSpPr>
          <p:nvPr/>
        </p:nvSpPr>
        <p:spPr bwMode="auto">
          <a:xfrm>
            <a:off x="3124200" y="2362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" name="Line 13"/>
          <p:cNvSpPr>
            <a:spLocks noChangeShapeType="1"/>
          </p:cNvSpPr>
          <p:nvPr/>
        </p:nvSpPr>
        <p:spPr bwMode="auto">
          <a:xfrm>
            <a:off x="3124200" y="2362200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" name="Line 14"/>
          <p:cNvSpPr>
            <a:spLocks noChangeShapeType="1"/>
          </p:cNvSpPr>
          <p:nvPr/>
        </p:nvSpPr>
        <p:spPr bwMode="auto">
          <a:xfrm flipV="1">
            <a:off x="3124200" y="2362200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" name="Line 15"/>
          <p:cNvSpPr>
            <a:spLocks noChangeShapeType="1"/>
          </p:cNvSpPr>
          <p:nvPr/>
        </p:nvSpPr>
        <p:spPr bwMode="auto">
          <a:xfrm flipV="1">
            <a:off x="3124200" y="2057400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" name="Line 16"/>
          <p:cNvSpPr>
            <a:spLocks noChangeShapeType="1"/>
          </p:cNvSpPr>
          <p:nvPr/>
        </p:nvSpPr>
        <p:spPr bwMode="auto">
          <a:xfrm>
            <a:off x="3962400" y="2057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" name="Line 17"/>
          <p:cNvSpPr>
            <a:spLocks noChangeShapeType="1"/>
          </p:cNvSpPr>
          <p:nvPr/>
        </p:nvSpPr>
        <p:spPr bwMode="auto">
          <a:xfrm>
            <a:off x="3962400" y="2057400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" name="Line 18"/>
          <p:cNvSpPr>
            <a:spLocks noChangeShapeType="1"/>
          </p:cNvSpPr>
          <p:nvPr/>
        </p:nvSpPr>
        <p:spPr bwMode="auto">
          <a:xfrm flipV="1">
            <a:off x="3962400" y="2057400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" name="Line 19"/>
          <p:cNvSpPr>
            <a:spLocks noChangeShapeType="1"/>
          </p:cNvSpPr>
          <p:nvPr/>
        </p:nvSpPr>
        <p:spPr bwMode="auto">
          <a:xfrm>
            <a:off x="3962400" y="2362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" name="Line 20"/>
          <p:cNvSpPr>
            <a:spLocks noChangeShapeType="1"/>
          </p:cNvSpPr>
          <p:nvPr/>
        </p:nvSpPr>
        <p:spPr bwMode="auto">
          <a:xfrm>
            <a:off x="3962400" y="2362200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8" name="Line 21"/>
          <p:cNvSpPr>
            <a:spLocks noChangeShapeType="1"/>
          </p:cNvSpPr>
          <p:nvPr/>
        </p:nvSpPr>
        <p:spPr bwMode="auto">
          <a:xfrm>
            <a:off x="3962400" y="2667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" name="Line 22"/>
          <p:cNvSpPr>
            <a:spLocks noChangeShapeType="1"/>
          </p:cNvSpPr>
          <p:nvPr/>
        </p:nvSpPr>
        <p:spPr bwMode="auto">
          <a:xfrm flipV="1">
            <a:off x="3962400" y="2362200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" name="Line 23"/>
          <p:cNvSpPr>
            <a:spLocks noChangeShapeType="1"/>
          </p:cNvSpPr>
          <p:nvPr/>
        </p:nvSpPr>
        <p:spPr bwMode="auto">
          <a:xfrm flipV="1">
            <a:off x="3962400" y="2057400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" name="Line 24"/>
          <p:cNvSpPr>
            <a:spLocks noChangeShapeType="1"/>
          </p:cNvSpPr>
          <p:nvPr/>
        </p:nvSpPr>
        <p:spPr bwMode="auto">
          <a:xfrm>
            <a:off x="4800600" y="2057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" name="Line 25"/>
          <p:cNvSpPr>
            <a:spLocks noChangeShapeType="1"/>
          </p:cNvSpPr>
          <p:nvPr/>
        </p:nvSpPr>
        <p:spPr bwMode="auto">
          <a:xfrm>
            <a:off x="4800600" y="2057400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" name="Line 26"/>
          <p:cNvSpPr>
            <a:spLocks noChangeShapeType="1"/>
          </p:cNvSpPr>
          <p:nvPr/>
        </p:nvSpPr>
        <p:spPr bwMode="auto">
          <a:xfrm>
            <a:off x="4800600" y="2057400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" name="Line 27"/>
          <p:cNvSpPr>
            <a:spLocks noChangeShapeType="1"/>
          </p:cNvSpPr>
          <p:nvPr/>
        </p:nvSpPr>
        <p:spPr bwMode="auto">
          <a:xfrm flipV="1">
            <a:off x="4800600" y="2057400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" name="Line 28"/>
          <p:cNvSpPr>
            <a:spLocks noChangeShapeType="1"/>
          </p:cNvSpPr>
          <p:nvPr/>
        </p:nvSpPr>
        <p:spPr bwMode="auto">
          <a:xfrm>
            <a:off x="4800600" y="2362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" name="Line 29"/>
          <p:cNvSpPr>
            <a:spLocks noChangeShapeType="1"/>
          </p:cNvSpPr>
          <p:nvPr/>
        </p:nvSpPr>
        <p:spPr bwMode="auto">
          <a:xfrm>
            <a:off x="4800600" y="2362200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7" name="Line 30"/>
          <p:cNvSpPr>
            <a:spLocks noChangeShapeType="1"/>
          </p:cNvSpPr>
          <p:nvPr/>
        </p:nvSpPr>
        <p:spPr bwMode="auto">
          <a:xfrm>
            <a:off x="4800600" y="2667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" name="Line 31"/>
          <p:cNvSpPr>
            <a:spLocks noChangeShapeType="1"/>
          </p:cNvSpPr>
          <p:nvPr/>
        </p:nvSpPr>
        <p:spPr bwMode="auto">
          <a:xfrm flipV="1">
            <a:off x="4800600" y="2362200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9" name="Line 32"/>
          <p:cNvSpPr>
            <a:spLocks noChangeShapeType="1"/>
          </p:cNvSpPr>
          <p:nvPr/>
        </p:nvSpPr>
        <p:spPr bwMode="auto">
          <a:xfrm flipV="1">
            <a:off x="4800600" y="2057400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0" name="Oval 33"/>
          <p:cNvSpPr>
            <a:spLocks noChangeArrowheads="1"/>
          </p:cNvSpPr>
          <p:nvPr/>
        </p:nvSpPr>
        <p:spPr bwMode="auto">
          <a:xfrm>
            <a:off x="19812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Oval 34"/>
          <p:cNvSpPr>
            <a:spLocks noChangeArrowheads="1"/>
          </p:cNvSpPr>
          <p:nvPr/>
        </p:nvSpPr>
        <p:spPr bwMode="auto">
          <a:xfrm>
            <a:off x="21336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" name="Oval 35"/>
          <p:cNvSpPr>
            <a:spLocks noChangeArrowheads="1"/>
          </p:cNvSpPr>
          <p:nvPr/>
        </p:nvSpPr>
        <p:spPr bwMode="auto">
          <a:xfrm>
            <a:off x="22860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" name="Oval 36"/>
          <p:cNvSpPr>
            <a:spLocks noChangeArrowheads="1"/>
          </p:cNvSpPr>
          <p:nvPr/>
        </p:nvSpPr>
        <p:spPr bwMode="auto">
          <a:xfrm>
            <a:off x="63246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" name="Oval 37"/>
          <p:cNvSpPr>
            <a:spLocks noChangeArrowheads="1"/>
          </p:cNvSpPr>
          <p:nvPr/>
        </p:nvSpPr>
        <p:spPr bwMode="auto">
          <a:xfrm>
            <a:off x="64770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5" name="Oval 38"/>
          <p:cNvSpPr>
            <a:spLocks noChangeArrowheads="1"/>
          </p:cNvSpPr>
          <p:nvPr/>
        </p:nvSpPr>
        <p:spPr bwMode="auto">
          <a:xfrm>
            <a:off x="66294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Line 39"/>
          <p:cNvSpPr>
            <a:spLocks noChangeShapeType="1"/>
          </p:cNvSpPr>
          <p:nvPr/>
        </p:nvSpPr>
        <p:spPr bwMode="auto">
          <a:xfrm>
            <a:off x="3124200" y="2667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" name="Oval 40"/>
          <p:cNvSpPr>
            <a:spLocks noChangeArrowheads="1"/>
          </p:cNvSpPr>
          <p:nvPr/>
        </p:nvSpPr>
        <p:spPr bwMode="auto">
          <a:xfrm>
            <a:off x="3886200" y="2590800"/>
            <a:ext cx="152400" cy="152400"/>
          </a:xfrm>
          <a:prstGeom prst="ellipse">
            <a:avLst/>
          </a:prstGeom>
          <a:solidFill>
            <a:srgbClr val="0070C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Oval 41"/>
          <p:cNvSpPr>
            <a:spLocks noChangeArrowheads="1"/>
          </p:cNvSpPr>
          <p:nvPr/>
        </p:nvSpPr>
        <p:spPr bwMode="auto">
          <a:xfrm>
            <a:off x="3886200" y="2286000"/>
            <a:ext cx="152400" cy="152400"/>
          </a:xfrm>
          <a:prstGeom prst="ellipse">
            <a:avLst/>
          </a:prstGeom>
          <a:solidFill>
            <a:srgbClr val="0070C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Line 42"/>
          <p:cNvSpPr>
            <a:spLocks noChangeShapeType="1"/>
          </p:cNvSpPr>
          <p:nvPr/>
        </p:nvSpPr>
        <p:spPr bwMode="auto">
          <a:xfrm>
            <a:off x="3962400" y="2057400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" name="Oval 43"/>
          <p:cNvSpPr>
            <a:spLocks noChangeArrowheads="1"/>
          </p:cNvSpPr>
          <p:nvPr/>
        </p:nvSpPr>
        <p:spPr bwMode="auto">
          <a:xfrm>
            <a:off x="3886200" y="1981200"/>
            <a:ext cx="152400" cy="152400"/>
          </a:xfrm>
          <a:prstGeom prst="ellipse">
            <a:avLst/>
          </a:prstGeom>
          <a:solidFill>
            <a:srgbClr val="0070C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Oval 44"/>
          <p:cNvSpPr>
            <a:spLocks noChangeArrowheads="1"/>
          </p:cNvSpPr>
          <p:nvPr/>
        </p:nvSpPr>
        <p:spPr bwMode="auto">
          <a:xfrm>
            <a:off x="3048000" y="2590800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02" name="Oval 45"/>
          <p:cNvSpPr>
            <a:spLocks noChangeArrowheads="1"/>
          </p:cNvSpPr>
          <p:nvPr/>
        </p:nvSpPr>
        <p:spPr bwMode="auto">
          <a:xfrm>
            <a:off x="3048000" y="1981200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03" name="Oval 46"/>
          <p:cNvSpPr>
            <a:spLocks noChangeArrowheads="1"/>
          </p:cNvSpPr>
          <p:nvPr/>
        </p:nvSpPr>
        <p:spPr bwMode="auto">
          <a:xfrm>
            <a:off x="3048000" y="2286000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04" name="Oval 47"/>
          <p:cNvSpPr>
            <a:spLocks noChangeArrowheads="1"/>
          </p:cNvSpPr>
          <p:nvPr/>
        </p:nvSpPr>
        <p:spPr bwMode="auto">
          <a:xfrm>
            <a:off x="4724400" y="1981200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05" name="Oval 48"/>
          <p:cNvSpPr>
            <a:spLocks noChangeArrowheads="1"/>
          </p:cNvSpPr>
          <p:nvPr/>
        </p:nvSpPr>
        <p:spPr bwMode="auto">
          <a:xfrm>
            <a:off x="4724400" y="2286000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06" name="Oval 49"/>
          <p:cNvSpPr>
            <a:spLocks noChangeArrowheads="1"/>
          </p:cNvSpPr>
          <p:nvPr/>
        </p:nvSpPr>
        <p:spPr bwMode="auto">
          <a:xfrm>
            <a:off x="4724400" y="2590800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07" name="Oval 50"/>
          <p:cNvSpPr>
            <a:spLocks noChangeArrowheads="1"/>
          </p:cNvSpPr>
          <p:nvPr/>
        </p:nvSpPr>
        <p:spPr bwMode="auto">
          <a:xfrm>
            <a:off x="5562600" y="1981200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08" name="Oval 51"/>
          <p:cNvSpPr>
            <a:spLocks noChangeArrowheads="1"/>
          </p:cNvSpPr>
          <p:nvPr/>
        </p:nvSpPr>
        <p:spPr bwMode="auto">
          <a:xfrm>
            <a:off x="5562600" y="2286000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09" name="Oval 52"/>
          <p:cNvSpPr>
            <a:spLocks noChangeArrowheads="1"/>
          </p:cNvSpPr>
          <p:nvPr/>
        </p:nvSpPr>
        <p:spPr bwMode="auto">
          <a:xfrm>
            <a:off x="5562600" y="2590800"/>
            <a:ext cx="152400" cy="152400"/>
          </a:xfrm>
          <a:prstGeom prst="ellipse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110" name="Text Box 53"/>
          <p:cNvSpPr txBox="1">
            <a:spLocks noChangeArrowheads="1"/>
          </p:cNvSpPr>
          <p:nvPr/>
        </p:nvSpPr>
        <p:spPr bwMode="auto">
          <a:xfrm>
            <a:off x="4114800" y="2819400"/>
            <a:ext cx="309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latin typeface="Tahoma" pitchFamily="34" charset="0"/>
                <a:cs typeface="Arial" charset="0"/>
              </a:rPr>
              <a:t>0</a:t>
            </a:r>
          </a:p>
        </p:txBody>
      </p:sp>
      <p:sp>
        <p:nvSpPr>
          <p:cNvPr id="111" name="Text Box 54"/>
          <p:cNvSpPr txBox="1">
            <a:spLocks noChangeArrowheads="1"/>
          </p:cNvSpPr>
          <p:nvPr/>
        </p:nvSpPr>
        <p:spPr bwMode="auto">
          <a:xfrm>
            <a:off x="4948238" y="2819400"/>
            <a:ext cx="3095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latin typeface="Tahoma" pitchFamily="34" charset="0"/>
                <a:cs typeface="Arial" charset="0"/>
              </a:rPr>
              <a:t>1</a:t>
            </a:r>
          </a:p>
        </p:txBody>
      </p:sp>
      <p:sp>
        <p:nvSpPr>
          <p:cNvPr id="112" name="Text Box 55"/>
          <p:cNvSpPr txBox="1">
            <a:spLocks noChangeArrowheads="1"/>
          </p:cNvSpPr>
          <p:nvPr/>
        </p:nvSpPr>
        <p:spPr bwMode="auto">
          <a:xfrm>
            <a:off x="5791200" y="2819400"/>
            <a:ext cx="309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latin typeface="Tahoma" pitchFamily="34" charset="0"/>
                <a:cs typeface="Arial" charset="0"/>
              </a:rPr>
              <a:t>2</a:t>
            </a:r>
          </a:p>
        </p:txBody>
      </p:sp>
      <p:sp>
        <p:nvSpPr>
          <p:cNvPr id="113" name="Text Box 56"/>
          <p:cNvSpPr txBox="1">
            <a:spLocks noChangeArrowheads="1"/>
          </p:cNvSpPr>
          <p:nvPr/>
        </p:nvSpPr>
        <p:spPr bwMode="auto">
          <a:xfrm>
            <a:off x="3200400" y="2819400"/>
            <a:ext cx="3921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latin typeface="Tahoma" pitchFamily="34" charset="0"/>
                <a:cs typeface="Arial" charset="0"/>
              </a:rPr>
              <a:t>-1</a:t>
            </a:r>
          </a:p>
        </p:txBody>
      </p:sp>
      <p:sp>
        <p:nvSpPr>
          <p:cNvPr id="114" name="Text Box 57"/>
          <p:cNvSpPr txBox="1">
            <a:spLocks noChangeArrowheads="1"/>
          </p:cNvSpPr>
          <p:nvPr/>
        </p:nvSpPr>
        <p:spPr bwMode="auto">
          <a:xfrm>
            <a:off x="3778250" y="129540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115" name="Text Box 58"/>
          <p:cNvSpPr txBox="1">
            <a:spLocks noChangeArrowheads="1"/>
          </p:cNvSpPr>
          <p:nvPr/>
        </p:nvSpPr>
        <p:spPr bwMode="auto">
          <a:xfrm>
            <a:off x="2971800" y="129540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116" name="Text Box 59"/>
          <p:cNvSpPr txBox="1">
            <a:spLocks noChangeArrowheads="1"/>
          </p:cNvSpPr>
          <p:nvPr/>
        </p:nvSpPr>
        <p:spPr bwMode="auto">
          <a:xfrm>
            <a:off x="4648200" y="129540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117" name="Text Box 60"/>
          <p:cNvSpPr txBox="1">
            <a:spLocks noChangeArrowheads="1"/>
          </p:cNvSpPr>
          <p:nvPr/>
        </p:nvSpPr>
        <p:spPr bwMode="auto">
          <a:xfrm>
            <a:off x="5454650" y="129540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grpSp>
        <p:nvGrpSpPr>
          <p:cNvPr id="2" name="Group 117"/>
          <p:cNvGrpSpPr/>
          <p:nvPr/>
        </p:nvGrpSpPr>
        <p:grpSpPr>
          <a:xfrm flipV="1">
            <a:off x="4724400" y="1981200"/>
            <a:ext cx="155448" cy="155448"/>
            <a:chOff x="7769352" y="2895600"/>
            <a:chExt cx="155448" cy="155448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19" name="Chord 118"/>
            <p:cNvSpPr/>
            <p:nvPr/>
          </p:nvSpPr>
          <p:spPr>
            <a:xfrm>
              <a:off x="7769352" y="2895600"/>
              <a:ext cx="155448" cy="155448"/>
            </a:xfrm>
            <a:prstGeom prst="chord">
              <a:avLst>
                <a:gd name="adj1" fmla="val 2700000"/>
                <a:gd name="adj2" fmla="val 13543139"/>
              </a:avLst>
            </a:prstGeom>
            <a:solidFill>
              <a:srgbClr val="FFC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Chord 119"/>
            <p:cNvSpPr/>
            <p:nvPr/>
          </p:nvSpPr>
          <p:spPr>
            <a:xfrm rot="10800000">
              <a:off x="7769352" y="2895600"/>
              <a:ext cx="155448" cy="155448"/>
            </a:xfrm>
            <a:prstGeom prst="chord">
              <a:avLst>
                <a:gd name="adj1" fmla="val 2700000"/>
                <a:gd name="adj2" fmla="val 13543139"/>
              </a:avLst>
            </a:prstGeom>
            <a:solidFill>
              <a:srgbClr val="0070C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</p:grpSp>
      <p:grpSp>
        <p:nvGrpSpPr>
          <p:cNvPr id="3" name="Group 120"/>
          <p:cNvGrpSpPr/>
          <p:nvPr/>
        </p:nvGrpSpPr>
        <p:grpSpPr>
          <a:xfrm flipV="1">
            <a:off x="4724400" y="2282952"/>
            <a:ext cx="155448" cy="155448"/>
            <a:chOff x="7769352" y="2895600"/>
            <a:chExt cx="155448" cy="155448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22" name="Chord 121"/>
            <p:cNvSpPr/>
            <p:nvPr/>
          </p:nvSpPr>
          <p:spPr>
            <a:xfrm>
              <a:off x="7769352" y="2895600"/>
              <a:ext cx="155448" cy="155448"/>
            </a:xfrm>
            <a:prstGeom prst="chord">
              <a:avLst>
                <a:gd name="adj1" fmla="val 2700000"/>
                <a:gd name="adj2" fmla="val 13543139"/>
              </a:avLst>
            </a:prstGeom>
            <a:solidFill>
              <a:srgbClr val="FFC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Chord 122"/>
            <p:cNvSpPr/>
            <p:nvPr/>
          </p:nvSpPr>
          <p:spPr>
            <a:xfrm rot="10800000">
              <a:off x="7769352" y="2895600"/>
              <a:ext cx="155448" cy="155448"/>
            </a:xfrm>
            <a:prstGeom prst="chord">
              <a:avLst>
                <a:gd name="adj1" fmla="val 2700000"/>
                <a:gd name="adj2" fmla="val 13543139"/>
              </a:avLst>
            </a:prstGeom>
            <a:solidFill>
              <a:srgbClr val="0070C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</p:grpSp>
      <p:grpSp>
        <p:nvGrpSpPr>
          <p:cNvPr id="4" name="Group 123"/>
          <p:cNvGrpSpPr/>
          <p:nvPr/>
        </p:nvGrpSpPr>
        <p:grpSpPr>
          <a:xfrm flipV="1">
            <a:off x="4724400" y="2587752"/>
            <a:ext cx="155448" cy="155448"/>
            <a:chOff x="7769352" y="2895600"/>
            <a:chExt cx="155448" cy="155448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25" name="Chord 124"/>
            <p:cNvSpPr/>
            <p:nvPr/>
          </p:nvSpPr>
          <p:spPr>
            <a:xfrm>
              <a:off x="7769352" y="2895600"/>
              <a:ext cx="155448" cy="155448"/>
            </a:xfrm>
            <a:prstGeom prst="chord">
              <a:avLst>
                <a:gd name="adj1" fmla="val 2700000"/>
                <a:gd name="adj2" fmla="val 13543139"/>
              </a:avLst>
            </a:prstGeom>
            <a:solidFill>
              <a:srgbClr val="FFC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Chord 125"/>
            <p:cNvSpPr/>
            <p:nvPr/>
          </p:nvSpPr>
          <p:spPr>
            <a:xfrm rot="10800000">
              <a:off x="7769352" y="2895600"/>
              <a:ext cx="155448" cy="155448"/>
            </a:xfrm>
            <a:prstGeom prst="chord">
              <a:avLst>
                <a:gd name="adj1" fmla="val 2700000"/>
                <a:gd name="adj2" fmla="val 13543139"/>
              </a:avLst>
            </a:prstGeom>
            <a:solidFill>
              <a:srgbClr val="0070C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</p:grpSp>
      <p:grpSp>
        <p:nvGrpSpPr>
          <p:cNvPr id="5" name="Group 126"/>
          <p:cNvGrpSpPr/>
          <p:nvPr/>
        </p:nvGrpSpPr>
        <p:grpSpPr>
          <a:xfrm flipV="1">
            <a:off x="3048000" y="2590800"/>
            <a:ext cx="155448" cy="155448"/>
            <a:chOff x="7769352" y="2895600"/>
            <a:chExt cx="155448" cy="155448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28" name="Chord 127"/>
            <p:cNvSpPr/>
            <p:nvPr/>
          </p:nvSpPr>
          <p:spPr>
            <a:xfrm>
              <a:off x="7769352" y="2895600"/>
              <a:ext cx="155448" cy="155448"/>
            </a:xfrm>
            <a:prstGeom prst="chord">
              <a:avLst>
                <a:gd name="adj1" fmla="val 2700000"/>
                <a:gd name="adj2" fmla="val 13543139"/>
              </a:avLst>
            </a:prstGeom>
            <a:solidFill>
              <a:srgbClr val="FFC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Chord 128"/>
            <p:cNvSpPr/>
            <p:nvPr/>
          </p:nvSpPr>
          <p:spPr>
            <a:xfrm rot="10800000">
              <a:off x="7769352" y="2895600"/>
              <a:ext cx="155448" cy="155448"/>
            </a:xfrm>
            <a:prstGeom prst="chord">
              <a:avLst>
                <a:gd name="adj1" fmla="val 2700000"/>
                <a:gd name="adj2" fmla="val 13543139"/>
              </a:avLst>
            </a:prstGeom>
            <a:solidFill>
              <a:srgbClr val="0070C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</p:grpSp>
      <p:grpSp>
        <p:nvGrpSpPr>
          <p:cNvPr id="6" name="Group 129"/>
          <p:cNvGrpSpPr/>
          <p:nvPr/>
        </p:nvGrpSpPr>
        <p:grpSpPr>
          <a:xfrm flipV="1">
            <a:off x="3048000" y="2286000"/>
            <a:ext cx="155448" cy="155448"/>
            <a:chOff x="7769352" y="2895600"/>
            <a:chExt cx="155448" cy="155448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31" name="Chord 130"/>
            <p:cNvSpPr/>
            <p:nvPr/>
          </p:nvSpPr>
          <p:spPr>
            <a:xfrm>
              <a:off x="7769352" y="2895600"/>
              <a:ext cx="155448" cy="155448"/>
            </a:xfrm>
            <a:prstGeom prst="chord">
              <a:avLst>
                <a:gd name="adj1" fmla="val 2700000"/>
                <a:gd name="adj2" fmla="val 13543139"/>
              </a:avLst>
            </a:prstGeom>
            <a:solidFill>
              <a:srgbClr val="FFC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Chord 131"/>
            <p:cNvSpPr/>
            <p:nvPr/>
          </p:nvSpPr>
          <p:spPr>
            <a:xfrm rot="10800000">
              <a:off x="7769352" y="2895600"/>
              <a:ext cx="155448" cy="155448"/>
            </a:xfrm>
            <a:prstGeom prst="chord">
              <a:avLst>
                <a:gd name="adj1" fmla="val 2700000"/>
                <a:gd name="adj2" fmla="val 13543139"/>
              </a:avLst>
            </a:prstGeom>
            <a:solidFill>
              <a:srgbClr val="0070C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</p:grpSp>
      <p:grpSp>
        <p:nvGrpSpPr>
          <p:cNvPr id="7" name="Group 132"/>
          <p:cNvGrpSpPr/>
          <p:nvPr/>
        </p:nvGrpSpPr>
        <p:grpSpPr>
          <a:xfrm flipV="1">
            <a:off x="3048000" y="1981200"/>
            <a:ext cx="155448" cy="155448"/>
            <a:chOff x="7769352" y="2895600"/>
            <a:chExt cx="155448" cy="155448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34" name="Chord 133"/>
            <p:cNvSpPr/>
            <p:nvPr/>
          </p:nvSpPr>
          <p:spPr>
            <a:xfrm>
              <a:off x="7769352" y="2895600"/>
              <a:ext cx="155448" cy="155448"/>
            </a:xfrm>
            <a:prstGeom prst="chord">
              <a:avLst>
                <a:gd name="adj1" fmla="val 2700000"/>
                <a:gd name="adj2" fmla="val 13543139"/>
              </a:avLst>
            </a:prstGeom>
            <a:solidFill>
              <a:srgbClr val="FFC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Chord 134"/>
            <p:cNvSpPr/>
            <p:nvPr/>
          </p:nvSpPr>
          <p:spPr>
            <a:xfrm rot="10800000">
              <a:off x="7769352" y="2895600"/>
              <a:ext cx="155448" cy="155448"/>
            </a:xfrm>
            <a:prstGeom prst="chord">
              <a:avLst>
                <a:gd name="adj1" fmla="val 2700000"/>
                <a:gd name="adj2" fmla="val 13543139"/>
              </a:avLst>
            </a:prstGeom>
            <a:solidFill>
              <a:srgbClr val="0070C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284663"/>
            <a:ext cx="8229600" cy="1846262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endParaRPr lang="en-US" sz="2600" dirty="0" smtClean="0"/>
          </a:p>
          <a:p>
            <a:pPr>
              <a:lnSpc>
                <a:spcPct val="80000"/>
              </a:lnSpc>
            </a:pPr>
            <a:r>
              <a:rPr lang="en-US" sz="2600" dirty="0" smtClean="0"/>
              <a:t>Technology </a:t>
            </a:r>
            <a:r>
              <a:rPr lang="en-US" sz="2600" dirty="0"/>
              <a:t>A can spread if </a:t>
            </a:r>
            <a:r>
              <a:rPr lang="en-US" sz="2600" dirty="0">
                <a:solidFill>
                  <a:schemeClr val="accent1"/>
                </a:solidFill>
              </a:rPr>
              <a:t>q &lt; ½ </a:t>
            </a:r>
            <a:r>
              <a:rPr lang="en-US" sz="2600" dirty="0"/>
              <a:t>and either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600" dirty="0">
                <a:solidFill>
                  <a:schemeClr val="hlink"/>
                </a:solidFill>
              </a:rPr>
              <a:t>	</a:t>
            </a:r>
            <a:r>
              <a:rPr lang="en-US" sz="2600" dirty="0">
                <a:solidFill>
                  <a:schemeClr val="accent1"/>
                </a:solidFill>
              </a:rPr>
              <a:t>q+r &lt; ½ </a:t>
            </a:r>
            <a:r>
              <a:rPr lang="en-US" sz="2600" dirty="0"/>
              <a:t>or </a:t>
            </a:r>
            <a:r>
              <a:rPr lang="en-US" sz="2600" dirty="0">
                <a:solidFill>
                  <a:schemeClr val="accent1"/>
                </a:solidFill>
              </a:rPr>
              <a:t>2r &gt; q</a:t>
            </a:r>
            <a:r>
              <a:rPr lang="en-US" sz="2600" dirty="0" smtClean="0"/>
              <a:t>.</a:t>
            </a:r>
            <a:endParaRPr lang="en-US" sz="2600" dirty="0"/>
          </a:p>
        </p:txBody>
      </p:sp>
      <p:sp>
        <p:nvSpPr>
          <p:cNvPr id="187396" name="Line 4"/>
          <p:cNvSpPr>
            <a:spLocks noChangeShapeType="1"/>
          </p:cNvSpPr>
          <p:nvPr/>
        </p:nvSpPr>
        <p:spPr bwMode="auto">
          <a:xfrm flipV="1">
            <a:off x="3505200" y="1662113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397" name="Line 5"/>
          <p:cNvSpPr>
            <a:spLocks noChangeShapeType="1"/>
          </p:cNvSpPr>
          <p:nvPr/>
        </p:nvSpPr>
        <p:spPr bwMode="auto">
          <a:xfrm>
            <a:off x="3276600" y="3643313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398" name="Text Box 6"/>
          <p:cNvSpPr txBox="1">
            <a:spLocks noChangeArrowheads="1"/>
          </p:cNvSpPr>
          <p:nvPr/>
        </p:nvSpPr>
        <p:spPr bwMode="auto">
          <a:xfrm>
            <a:off x="4070350" y="3643313"/>
            <a:ext cx="4079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latin typeface="Tahoma" pitchFamily="34" charset="0"/>
                <a:cs typeface="Arial" charset="0"/>
              </a:rPr>
              <a:t>1/2</a:t>
            </a:r>
          </a:p>
        </p:txBody>
      </p:sp>
      <p:sp>
        <p:nvSpPr>
          <p:cNvPr id="187399" name="Text Box 7"/>
          <p:cNvSpPr txBox="1">
            <a:spLocks noChangeArrowheads="1"/>
          </p:cNvSpPr>
          <p:nvPr/>
        </p:nvSpPr>
        <p:spPr bwMode="auto">
          <a:xfrm>
            <a:off x="3148013" y="2728913"/>
            <a:ext cx="4079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latin typeface="Tahoma" pitchFamily="34" charset="0"/>
                <a:cs typeface="Arial" charset="0"/>
              </a:rPr>
              <a:t>1/2</a:t>
            </a:r>
          </a:p>
        </p:txBody>
      </p:sp>
      <p:sp>
        <p:nvSpPr>
          <p:cNvPr id="187400" name="Text Box 8"/>
          <p:cNvSpPr txBox="1">
            <a:spLocks noChangeArrowheads="1"/>
          </p:cNvSpPr>
          <p:nvPr/>
        </p:nvSpPr>
        <p:spPr bwMode="auto">
          <a:xfrm>
            <a:off x="3276600" y="1966913"/>
            <a:ext cx="2667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latin typeface="Tahoma" pitchFamily="34" charset="0"/>
                <a:cs typeface="Arial" charset="0"/>
              </a:rPr>
              <a:t>1</a:t>
            </a:r>
          </a:p>
        </p:txBody>
      </p:sp>
      <p:sp>
        <p:nvSpPr>
          <p:cNvPr id="187401" name="Text Box 9"/>
          <p:cNvSpPr txBox="1">
            <a:spLocks noChangeArrowheads="1"/>
          </p:cNvSpPr>
          <p:nvPr/>
        </p:nvSpPr>
        <p:spPr bwMode="auto">
          <a:xfrm>
            <a:off x="4991100" y="3635375"/>
            <a:ext cx="266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latin typeface="Tahoma" pitchFamily="34" charset="0"/>
                <a:cs typeface="Arial" charset="0"/>
              </a:rPr>
              <a:t>1</a:t>
            </a:r>
          </a:p>
        </p:txBody>
      </p:sp>
      <p:sp>
        <p:nvSpPr>
          <p:cNvPr id="187402" name="Line 10"/>
          <p:cNvSpPr>
            <a:spLocks noChangeShapeType="1"/>
          </p:cNvSpPr>
          <p:nvPr/>
        </p:nvSpPr>
        <p:spPr bwMode="auto">
          <a:xfrm>
            <a:off x="4267200" y="36068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03" name="Line 11"/>
          <p:cNvSpPr>
            <a:spLocks noChangeShapeType="1"/>
          </p:cNvSpPr>
          <p:nvPr/>
        </p:nvSpPr>
        <p:spPr bwMode="auto">
          <a:xfrm>
            <a:off x="5129213" y="36068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04" name="Line 12"/>
          <p:cNvSpPr>
            <a:spLocks noChangeShapeType="1"/>
          </p:cNvSpPr>
          <p:nvPr/>
        </p:nvSpPr>
        <p:spPr bwMode="auto">
          <a:xfrm>
            <a:off x="3468688" y="2873375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05" name="Line 13"/>
          <p:cNvSpPr>
            <a:spLocks noChangeShapeType="1"/>
          </p:cNvSpPr>
          <p:nvPr/>
        </p:nvSpPr>
        <p:spPr bwMode="auto">
          <a:xfrm>
            <a:off x="3468688" y="2103438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06" name="Line 14"/>
          <p:cNvSpPr>
            <a:spLocks noChangeShapeType="1"/>
          </p:cNvSpPr>
          <p:nvPr/>
        </p:nvSpPr>
        <p:spPr bwMode="auto">
          <a:xfrm flipV="1">
            <a:off x="4267200" y="1662113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07" name="Line 15"/>
          <p:cNvSpPr>
            <a:spLocks noChangeShapeType="1"/>
          </p:cNvSpPr>
          <p:nvPr/>
        </p:nvSpPr>
        <p:spPr bwMode="auto">
          <a:xfrm>
            <a:off x="3505200" y="2881313"/>
            <a:ext cx="76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08" name="Line 16"/>
          <p:cNvSpPr>
            <a:spLocks noChangeShapeType="1"/>
          </p:cNvSpPr>
          <p:nvPr/>
        </p:nvSpPr>
        <p:spPr bwMode="auto">
          <a:xfrm flipV="1">
            <a:off x="3505200" y="2881313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09" name="Text Box 17"/>
          <p:cNvSpPr txBox="1">
            <a:spLocks noChangeArrowheads="1"/>
          </p:cNvSpPr>
          <p:nvPr/>
        </p:nvSpPr>
        <p:spPr bwMode="auto">
          <a:xfrm>
            <a:off x="5699125" y="35226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Tahoma" pitchFamily="34" charset="0"/>
                <a:cs typeface="Arial" charset="0"/>
              </a:rPr>
              <a:t>q</a:t>
            </a:r>
          </a:p>
        </p:txBody>
      </p:sp>
      <p:sp>
        <p:nvSpPr>
          <p:cNvPr id="187410" name="Text Box 18"/>
          <p:cNvSpPr txBox="1">
            <a:spLocks noChangeArrowheads="1"/>
          </p:cNvSpPr>
          <p:nvPr/>
        </p:nvSpPr>
        <p:spPr bwMode="auto">
          <a:xfrm>
            <a:off x="3238500" y="1524000"/>
            <a:ext cx="266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Tahoma" pitchFamily="34" charset="0"/>
                <a:cs typeface="Arial" charset="0"/>
              </a:rPr>
              <a:t>r</a:t>
            </a:r>
          </a:p>
        </p:txBody>
      </p:sp>
      <p:sp>
        <p:nvSpPr>
          <p:cNvPr id="187411" name="Line 19"/>
          <p:cNvSpPr>
            <a:spLocks noChangeShapeType="1"/>
          </p:cNvSpPr>
          <p:nvPr/>
        </p:nvSpPr>
        <p:spPr bwMode="auto">
          <a:xfrm flipV="1">
            <a:off x="4267200" y="1676400"/>
            <a:ext cx="0" cy="160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12" name="Line 20"/>
          <p:cNvSpPr>
            <a:spLocks noChangeShapeType="1"/>
          </p:cNvSpPr>
          <p:nvPr/>
        </p:nvSpPr>
        <p:spPr bwMode="auto">
          <a:xfrm flipV="1">
            <a:off x="3962400" y="3275013"/>
            <a:ext cx="304800" cy="1460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13" name="Line 21"/>
          <p:cNvSpPr>
            <a:spLocks noChangeShapeType="1"/>
          </p:cNvSpPr>
          <p:nvPr/>
        </p:nvSpPr>
        <p:spPr bwMode="auto">
          <a:xfrm>
            <a:off x="3962400" y="3352800"/>
            <a:ext cx="3048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14" name="Freeform 22"/>
          <p:cNvSpPr>
            <a:spLocks/>
          </p:cNvSpPr>
          <p:nvPr/>
        </p:nvSpPr>
        <p:spPr bwMode="auto">
          <a:xfrm>
            <a:off x="3581400" y="1828800"/>
            <a:ext cx="622300" cy="1828800"/>
          </a:xfrm>
          <a:custGeom>
            <a:avLst/>
            <a:gdLst/>
            <a:ahLst/>
            <a:cxnLst>
              <a:cxn ang="0">
                <a:pos x="288" y="0"/>
              </a:cxn>
              <a:cxn ang="0">
                <a:pos x="0" y="336"/>
              </a:cxn>
              <a:cxn ang="0">
                <a:pos x="288" y="240"/>
              </a:cxn>
              <a:cxn ang="0">
                <a:pos x="48" y="624"/>
              </a:cxn>
              <a:cxn ang="0">
                <a:pos x="336" y="480"/>
              </a:cxn>
              <a:cxn ang="0">
                <a:pos x="48" y="960"/>
              </a:cxn>
              <a:cxn ang="0">
                <a:pos x="384" y="768"/>
              </a:cxn>
              <a:cxn ang="0">
                <a:pos x="96" y="1104"/>
              </a:cxn>
              <a:cxn ang="0">
                <a:pos x="288" y="1056"/>
              </a:cxn>
            </a:cxnLst>
            <a:rect l="0" t="0" r="r" b="b"/>
            <a:pathLst>
              <a:path w="392" h="1152">
                <a:moveTo>
                  <a:pt x="288" y="0"/>
                </a:moveTo>
                <a:cubicBezTo>
                  <a:pt x="144" y="148"/>
                  <a:pt x="0" y="296"/>
                  <a:pt x="0" y="336"/>
                </a:cubicBezTo>
                <a:cubicBezTo>
                  <a:pt x="0" y="376"/>
                  <a:pt x="280" y="192"/>
                  <a:pt x="288" y="240"/>
                </a:cubicBezTo>
                <a:cubicBezTo>
                  <a:pt x="296" y="288"/>
                  <a:pt x="40" y="584"/>
                  <a:pt x="48" y="624"/>
                </a:cubicBezTo>
                <a:cubicBezTo>
                  <a:pt x="56" y="664"/>
                  <a:pt x="336" y="424"/>
                  <a:pt x="336" y="480"/>
                </a:cubicBezTo>
                <a:cubicBezTo>
                  <a:pt x="336" y="536"/>
                  <a:pt x="40" y="912"/>
                  <a:pt x="48" y="960"/>
                </a:cubicBezTo>
                <a:cubicBezTo>
                  <a:pt x="56" y="1008"/>
                  <a:pt x="376" y="744"/>
                  <a:pt x="384" y="768"/>
                </a:cubicBezTo>
                <a:cubicBezTo>
                  <a:pt x="392" y="792"/>
                  <a:pt x="112" y="1056"/>
                  <a:pt x="96" y="1104"/>
                </a:cubicBezTo>
                <a:cubicBezTo>
                  <a:pt x="80" y="1152"/>
                  <a:pt x="256" y="1064"/>
                  <a:pt x="288" y="1056"/>
                </a:cubicBezTo>
              </a:path>
            </a:pathLst>
          </a:cu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15" name="Text Box 23"/>
          <p:cNvSpPr txBox="1">
            <a:spLocks noChangeArrowheads="1"/>
          </p:cNvSpPr>
          <p:nvPr/>
        </p:nvSpPr>
        <p:spPr bwMode="auto">
          <a:xfrm>
            <a:off x="3048000" y="11430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accent1"/>
                </a:solidFill>
              </a:rPr>
              <a:t>A spreads</a:t>
            </a:r>
          </a:p>
        </p:txBody>
      </p:sp>
      <p:sp>
        <p:nvSpPr>
          <p:cNvPr id="187416" name="Line 24"/>
          <p:cNvSpPr>
            <a:spLocks noChangeShapeType="1"/>
          </p:cNvSpPr>
          <p:nvPr/>
        </p:nvSpPr>
        <p:spPr bwMode="auto">
          <a:xfrm>
            <a:off x="3657600" y="1524000"/>
            <a:ext cx="152400" cy="22860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17" name="AutoShape 25"/>
          <p:cNvSpPr>
            <a:spLocks noChangeArrowheads="1"/>
          </p:cNvSpPr>
          <p:nvPr/>
        </p:nvSpPr>
        <p:spPr bwMode="auto">
          <a:xfrm>
            <a:off x="4114800" y="3352800"/>
            <a:ext cx="152400" cy="152400"/>
          </a:xfrm>
          <a:prstGeom prst="star5">
            <a:avLst/>
          </a:prstGeom>
          <a:solidFill>
            <a:schemeClr val="tx2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7418" name="Line 26"/>
          <p:cNvSpPr>
            <a:spLocks noChangeShapeType="1"/>
          </p:cNvSpPr>
          <p:nvPr/>
        </p:nvSpPr>
        <p:spPr bwMode="auto">
          <a:xfrm flipV="1">
            <a:off x="4343400" y="3048000"/>
            <a:ext cx="1143000" cy="304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19" name="Text Box 27"/>
          <p:cNvSpPr txBox="1">
            <a:spLocks noChangeArrowheads="1"/>
          </p:cNvSpPr>
          <p:nvPr/>
        </p:nvSpPr>
        <p:spPr bwMode="auto">
          <a:xfrm>
            <a:off x="5486400" y="2743200"/>
            <a:ext cx="228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A does not spread!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417" grpId="0" animBg="1"/>
      <p:bldP spid="187418" grpId="0" animBg="1"/>
      <p:bldP spid="187419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Examples</a:t>
            </a:r>
          </a:p>
        </p:txBody>
      </p:sp>
      <p:pic>
        <p:nvPicPr>
          <p:cNvPr id="188419" name="Picture 3" descr="tree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55675" y="1935163"/>
            <a:ext cx="3241675" cy="3146425"/>
          </a:xfrm>
          <a:noFill/>
          <a:ln/>
        </p:spPr>
      </p:pic>
      <p:pic>
        <p:nvPicPr>
          <p:cNvPr id="188420" name="Picture 4" descr="grid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862513" y="1935163"/>
            <a:ext cx="3408362" cy="3146425"/>
          </a:xfrm>
          <a:noFill/>
          <a:ln/>
        </p:spPr>
      </p:pic>
      <p:sp>
        <p:nvSpPr>
          <p:cNvPr id="188421" name="Text Box 5"/>
          <p:cNvSpPr txBox="1">
            <a:spLocks noChangeArrowheads="1"/>
          </p:cNvSpPr>
          <p:nvPr/>
        </p:nvSpPr>
        <p:spPr bwMode="auto">
          <a:xfrm>
            <a:off x="2286000" y="5213350"/>
            <a:ext cx="13700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Tahoma" pitchFamily="34" charset="0"/>
                <a:cs typeface="Arial" charset="0"/>
              </a:rPr>
              <a:t>Infinite tree</a:t>
            </a:r>
          </a:p>
        </p:txBody>
      </p:sp>
      <p:sp>
        <p:nvSpPr>
          <p:cNvPr id="188422" name="Text Box 6"/>
          <p:cNvSpPr txBox="1">
            <a:spLocks noChangeArrowheads="1"/>
          </p:cNvSpPr>
          <p:nvPr/>
        </p:nvSpPr>
        <p:spPr bwMode="auto">
          <a:xfrm>
            <a:off x="6172200" y="5137150"/>
            <a:ext cx="9794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Tahoma" pitchFamily="34" charset="0"/>
                <a:cs typeface="Arial" charset="0"/>
              </a:rPr>
              <a:t>2-d grid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Strategically, an inferior incumbant can defend against a new superior option by adopting a limited level of compatibility (e.g., operating system emulators).</a:t>
            </a:r>
          </a:p>
          <a:p>
            <a:endParaRPr lang="en-US" sz="3200" dirty="0" smtClean="0"/>
          </a:p>
          <a:p>
            <a:r>
              <a:rPr lang="en-US" dirty="0" smtClean="0"/>
              <a:t>Buffers of bi-lingualism can contain pockets of alternative behaviors, ensuring multiple behaviors will co-exist (e.g., Dutch).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Inferior Incumbants</a:t>
            </a:r>
            <a:endParaRPr lang="en-US" dirty="0"/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90000"/>
              </a:lnSpc>
              <a:buNone/>
            </a:pPr>
            <a:endParaRPr lang="en-US" sz="3400" i="1" dirty="0" smtClean="0"/>
          </a:p>
          <a:p>
            <a:pPr algn="ctr">
              <a:lnSpc>
                <a:spcPct val="90000"/>
              </a:lnSpc>
              <a:buNone/>
            </a:pPr>
            <a:r>
              <a:rPr lang="en-US" sz="3400" i="1" dirty="0" smtClean="0"/>
              <a:t>Can </a:t>
            </a:r>
            <a:r>
              <a:rPr lang="en-US" sz="3400" i="1" dirty="0"/>
              <a:t>A become epidemic </a:t>
            </a:r>
            <a:endParaRPr lang="en-US" sz="3400" i="1" dirty="0" smtClean="0"/>
          </a:p>
          <a:p>
            <a:pPr algn="ctr">
              <a:lnSpc>
                <a:spcPct val="90000"/>
              </a:lnSpc>
              <a:buNone/>
            </a:pPr>
            <a:r>
              <a:rPr lang="en-US" sz="3400" i="1" dirty="0" smtClean="0"/>
              <a:t>for </a:t>
            </a:r>
            <a:r>
              <a:rPr lang="en-US" sz="3400" i="1" dirty="0"/>
              <a:t>every (q,r) with q &lt; ½?</a:t>
            </a:r>
          </a:p>
          <a:p>
            <a:pPr>
              <a:lnSpc>
                <a:spcPct val="90000"/>
              </a:lnSpc>
            </a:pPr>
            <a:endParaRPr lang="en-US" sz="3400" dirty="0" smtClean="0"/>
          </a:p>
          <a:p>
            <a:pPr>
              <a:lnSpc>
                <a:spcPct val="90000"/>
              </a:lnSpc>
              <a:buNone/>
            </a:pPr>
            <a:r>
              <a:rPr lang="en-US" sz="3400" dirty="0" smtClean="0">
                <a:solidFill>
                  <a:schemeClr val="tx2"/>
                </a:solidFill>
              </a:rPr>
              <a:t>	</a:t>
            </a:r>
            <a:r>
              <a:rPr lang="en-US" sz="3400" dirty="0" smtClean="0">
                <a:solidFill>
                  <a:schemeClr val="accent1"/>
                </a:solidFill>
              </a:rPr>
              <a:t>Thm [IKMW’07]</a:t>
            </a:r>
            <a:r>
              <a:rPr lang="en-US" sz="3400" dirty="0" smtClean="0"/>
              <a:t>. </a:t>
            </a:r>
            <a:r>
              <a:rPr lang="en-US" sz="3400" dirty="0"/>
              <a:t>For </a:t>
            </a:r>
            <a:r>
              <a:rPr lang="en-US" sz="3400" dirty="0" smtClean="0"/>
              <a:t>every </a:t>
            </a:r>
            <a:r>
              <a:rPr lang="en-US" sz="3400" dirty="0" smtClean="0">
                <a:latin typeface="Symbol" pitchFamily="18" charset="2"/>
                <a:sym typeface="Symbol" pitchFamily="18" charset="2"/>
              </a:rPr>
              <a:t></a:t>
            </a:r>
            <a:r>
              <a:rPr lang="en-US" sz="3400" dirty="0" smtClean="0"/>
              <a:t>, </a:t>
            </a:r>
            <a:r>
              <a:rPr lang="en-US" sz="3400" dirty="0"/>
              <a:t>there is q &lt; ½ and r such that A cannot become epidemic in any (G,q,r</a:t>
            </a:r>
            <a:r>
              <a:rPr lang="en-US" sz="3400" dirty="0" smtClean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Readings:</a:t>
            </a:r>
          </a:p>
          <a:p>
            <a:pPr lvl="1"/>
            <a:r>
              <a:rPr lang="en-US" dirty="0" smtClean="0"/>
              <a:t>Social and Economic Networks, Chapter 9</a:t>
            </a:r>
          </a:p>
          <a:p>
            <a:pPr lvl="1"/>
            <a:r>
              <a:rPr lang="en-US" dirty="0" smtClean="0"/>
              <a:t>Bramoulle-Kranton paper; Ballester, Calvo-Armengol and Zenou paper</a:t>
            </a:r>
          </a:p>
          <a:p>
            <a:r>
              <a:rPr lang="en-US" dirty="0" smtClean="0"/>
              <a:t>Reaction to paper</a:t>
            </a:r>
          </a:p>
          <a:p>
            <a:r>
              <a:rPr lang="en-US" dirty="0" smtClean="0"/>
              <a:t>Presentation volunteers?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Play a Game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The Median Game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players = you</a:t>
            </a:r>
            <a:br>
              <a:rPr lang="en-US" dirty="0" smtClean="0"/>
            </a:br>
            <a:r>
              <a:rPr lang="en-US" dirty="0" smtClean="0"/>
              <a:t>	actions = {1, …, 100}</a:t>
            </a:r>
          </a:p>
          <a:p>
            <a:pPr>
              <a:buNone/>
            </a:pPr>
            <a:r>
              <a:rPr lang="en-US" dirty="0" smtClean="0"/>
              <a:t>		u</a:t>
            </a:r>
            <a:r>
              <a:rPr lang="en-US" baseline="-25000" dirty="0" smtClean="0">
                <a:latin typeface="Corbel"/>
              </a:rPr>
              <a:t>i</a:t>
            </a:r>
            <a:r>
              <a:rPr lang="en-US" dirty="0" smtClean="0">
                <a:latin typeface="Corbel"/>
              </a:rPr>
              <a:t>(s</a:t>
            </a:r>
            <a:r>
              <a:rPr lang="en-US" dirty="0" smtClean="0"/>
              <a:t>) = 1 if </a:t>
            </a:r>
            <a:r>
              <a:rPr lang="en-US" dirty="0" smtClean="0">
                <a:latin typeface="Corbel"/>
              </a:rPr>
              <a:t>s</a:t>
            </a:r>
            <a:r>
              <a:rPr lang="en-US" baseline="-25000" dirty="0" smtClean="0">
                <a:latin typeface="Corbel"/>
              </a:rPr>
              <a:t>i</a:t>
            </a:r>
            <a:r>
              <a:rPr lang="en-US" dirty="0" smtClean="0"/>
              <a:t> is closest to 2/3 of median, 0 	otherwise (ties broken randomly)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The Median Game</a:t>
            </a: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nl-NL" dirty="0">
                <a:solidFill>
                  <a:schemeClr val="tx2"/>
                </a:solidFill>
              </a:rPr>
              <a:t>	</a:t>
            </a:r>
            <a:r>
              <a:rPr lang="nl-NL" dirty="0">
                <a:solidFill>
                  <a:schemeClr val="accent1"/>
                </a:solidFill>
              </a:rPr>
              <a:t>Example</a:t>
            </a:r>
            <a:r>
              <a:rPr lang="nl-NL" dirty="0"/>
              <a:t>: If the numbers are</a:t>
            </a:r>
          </a:p>
          <a:p>
            <a:pPr lvl="1"/>
            <a:endParaRPr lang="nl-NL" dirty="0"/>
          </a:p>
          <a:p>
            <a:pPr>
              <a:buFont typeface="Wingdings" pitchFamily="2" charset="2"/>
              <a:buNone/>
            </a:pPr>
            <a:endParaRPr lang="nl-NL" sz="2600" dirty="0"/>
          </a:p>
          <a:p>
            <a:pPr>
              <a:buFont typeface="Wingdings" pitchFamily="2" charset="2"/>
              <a:buNone/>
            </a:pPr>
            <a:endParaRPr lang="nl-NL" sz="2600" dirty="0"/>
          </a:p>
          <a:p>
            <a:pPr>
              <a:buFont typeface="Wingdings" pitchFamily="2" charset="2"/>
              <a:buNone/>
            </a:pPr>
            <a:endParaRPr lang="nl-NL" sz="2600" dirty="0"/>
          </a:p>
          <a:p>
            <a:pPr>
              <a:buFont typeface="Wingdings" pitchFamily="2" charset="2"/>
              <a:buNone/>
            </a:pPr>
            <a:endParaRPr lang="nl-NL" sz="2600" dirty="0"/>
          </a:p>
          <a:p>
            <a:pPr>
              <a:buFont typeface="Wingdings" pitchFamily="2" charset="2"/>
              <a:buNone/>
            </a:pPr>
            <a:endParaRPr lang="nl-NL" sz="2600" dirty="0"/>
          </a:p>
          <a:p>
            <a:pPr>
              <a:buFont typeface="Wingdings" pitchFamily="2" charset="2"/>
              <a:buNone/>
            </a:pPr>
            <a:r>
              <a:rPr lang="nl-NL" dirty="0"/>
              <a:t>	Median is 45, and Ali wins because his guess is closest to 2/3 of the median, or 30.</a:t>
            </a:r>
            <a:endParaRPr lang="en-US" dirty="0"/>
          </a:p>
        </p:txBody>
      </p:sp>
      <p:pic>
        <p:nvPicPr>
          <p:cNvPr id="8196" name="Picture 4" descr="MCj0424490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89438" y="3367088"/>
            <a:ext cx="868362" cy="914400"/>
          </a:xfrm>
          <a:prstGeom prst="rect">
            <a:avLst/>
          </a:prstGeom>
          <a:noFill/>
        </p:spPr>
      </p:pic>
      <p:pic>
        <p:nvPicPr>
          <p:cNvPr id="8197" name="Picture 5" descr="MCj0425770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7375" y="3367088"/>
            <a:ext cx="758825" cy="912812"/>
          </a:xfrm>
          <a:prstGeom prst="rect">
            <a:avLst/>
          </a:prstGeom>
          <a:noFill/>
        </p:spPr>
      </p:pic>
      <p:pic>
        <p:nvPicPr>
          <p:cNvPr id="8198" name="Picture 6" descr="MCj04244640000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0" y="3367088"/>
            <a:ext cx="858838" cy="912812"/>
          </a:xfrm>
          <a:prstGeom prst="rect">
            <a:avLst/>
          </a:prstGeom>
          <a:noFill/>
        </p:spPr>
      </p:pic>
      <p:pic>
        <p:nvPicPr>
          <p:cNvPr id="8199" name="Picture 7" descr="MCj04257920000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95400" y="3368675"/>
            <a:ext cx="1041400" cy="915988"/>
          </a:xfrm>
          <a:prstGeom prst="rect">
            <a:avLst/>
          </a:prstGeom>
          <a:noFill/>
        </p:spPr>
      </p:pic>
      <p:pic>
        <p:nvPicPr>
          <p:cNvPr id="8200" name="Picture 8" descr="MCj04238280000[1]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24538" y="3367088"/>
            <a:ext cx="576262" cy="914400"/>
          </a:xfrm>
          <a:prstGeom prst="rect">
            <a:avLst/>
          </a:prstGeom>
          <a:noFill/>
        </p:spPr>
      </p:pic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1447800" y="4357688"/>
            <a:ext cx="685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/>
              <a:t>Ali</a:t>
            </a:r>
            <a:endParaRPr lang="en-US"/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2819400" y="435768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dirty="0" smtClean="0"/>
              <a:t>Lashawn</a:t>
            </a:r>
            <a:endParaRPr lang="en-US" dirty="0"/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4343400" y="4357688"/>
            <a:ext cx="914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dirty="0" smtClean="0"/>
              <a:t>Julio</a:t>
            </a:r>
            <a:endParaRPr lang="en-US" dirty="0"/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5638800" y="4357688"/>
            <a:ext cx="914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dirty="0" smtClean="0"/>
              <a:t>Yen</a:t>
            </a:r>
            <a:endParaRPr lang="en-US" dirty="0"/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6781800" y="43576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dirty="0" smtClean="0"/>
              <a:t>Arpita</a:t>
            </a:r>
            <a:endParaRPr lang="en-US" dirty="0"/>
          </a:p>
        </p:txBody>
      </p:sp>
      <p:sp>
        <p:nvSpPr>
          <p:cNvPr id="8206" name="AutoShape 14"/>
          <p:cNvSpPr>
            <a:spLocks noChangeArrowheads="1"/>
          </p:cNvSpPr>
          <p:nvPr/>
        </p:nvSpPr>
        <p:spPr bwMode="auto">
          <a:xfrm>
            <a:off x="762000" y="2590800"/>
            <a:ext cx="838200" cy="762000"/>
          </a:xfrm>
          <a:prstGeom prst="cloudCallout">
            <a:avLst>
              <a:gd name="adj1" fmla="val 32009"/>
              <a:gd name="adj2" fmla="val 10312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nl-NL"/>
              <a:t>25</a:t>
            </a:r>
            <a:endParaRPr lang="en-US"/>
          </a:p>
        </p:txBody>
      </p:sp>
      <p:sp>
        <p:nvSpPr>
          <p:cNvPr id="8211" name="AutoShape 19"/>
          <p:cNvSpPr>
            <a:spLocks noChangeArrowheads="1"/>
          </p:cNvSpPr>
          <p:nvPr/>
        </p:nvSpPr>
        <p:spPr bwMode="auto">
          <a:xfrm>
            <a:off x="2362200" y="2590800"/>
            <a:ext cx="838200" cy="762000"/>
          </a:xfrm>
          <a:prstGeom prst="cloudCallout">
            <a:avLst>
              <a:gd name="adj1" fmla="val 32009"/>
              <a:gd name="adj2" fmla="val 10312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nl-NL"/>
              <a:t>45</a:t>
            </a:r>
            <a:endParaRPr lang="en-US"/>
          </a:p>
        </p:txBody>
      </p:sp>
      <p:sp>
        <p:nvSpPr>
          <p:cNvPr id="8212" name="AutoShape 20"/>
          <p:cNvSpPr>
            <a:spLocks noChangeArrowheads="1"/>
          </p:cNvSpPr>
          <p:nvPr/>
        </p:nvSpPr>
        <p:spPr bwMode="auto">
          <a:xfrm>
            <a:off x="3962400" y="2590800"/>
            <a:ext cx="838200" cy="762000"/>
          </a:xfrm>
          <a:prstGeom prst="cloudCallout">
            <a:avLst>
              <a:gd name="adj1" fmla="val 5491"/>
              <a:gd name="adj2" fmla="val 114792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nl-NL"/>
              <a:t>0</a:t>
            </a:r>
            <a:endParaRPr lang="en-US"/>
          </a:p>
        </p:txBody>
      </p:sp>
      <p:sp>
        <p:nvSpPr>
          <p:cNvPr id="8213" name="AutoShape 21"/>
          <p:cNvSpPr>
            <a:spLocks noChangeArrowheads="1"/>
          </p:cNvSpPr>
          <p:nvPr/>
        </p:nvSpPr>
        <p:spPr bwMode="auto">
          <a:xfrm>
            <a:off x="5562600" y="2590800"/>
            <a:ext cx="838200" cy="762000"/>
          </a:xfrm>
          <a:prstGeom prst="cloudCallout">
            <a:avLst>
              <a:gd name="adj1" fmla="val -27653"/>
              <a:gd name="adj2" fmla="val 79792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nl-NL"/>
              <a:t>50</a:t>
            </a:r>
            <a:endParaRPr lang="en-US"/>
          </a:p>
        </p:txBody>
      </p:sp>
      <p:sp>
        <p:nvSpPr>
          <p:cNvPr id="8214" name="AutoShape 22"/>
          <p:cNvSpPr>
            <a:spLocks noChangeArrowheads="1"/>
          </p:cNvSpPr>
          <p:nvPr/>
        </p:nvSpPr>
        <p:spPr bwMode="auto">
          <a:xfrm>
            <a:off x="7162800" y="2590800"/>
            <a:ext cx="838200" cy="762000"/>
          </a:xfrm>
          <a:prstGeom prst="cloudCallout">
            <a:avLst>
              <a:gd name="adj1" fmla="val -949"/>
              <a:gd name="adj2" fmla="val 125208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nl-NL"/>
              <a:t>69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Median Game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Arun:	32		Bach:	35</a:t>
            </a:r>
          </a:p>
          <a:p>
            <a:pPr>
              <a:buNone/>
            </a:pPr>
            <a:r>
              <a:rPr lang="en-US" dirty="0" smtClean="0"/>
              <a:t>Ted:		40		Mykell:	22</a:t>
            </a:r>
          </a:p>
          <a:p>
            <a:pPr>
              <a:buNone/>
            </a:pPr>
            <a:r>
              <a:rPr lang="en-US" dirty="0" smtClean="0"/>
              <a:t>Matt:	20		William:	10</a:t>
            </a:r>
          </a:p>
          <a:p>
            <a:pPr>
              <a:buNone/>
            </a:pPr>
            <a:r>
              <a:rPr lang="en-US" dirty="0" smtClean="0"/>
              <a:t>Eric:		20		Patrick:	35</a:t>
            </a:r>
          </a:p>
          <a:p>
            <a:pPr>
              <a:buNone/>
            </a:pPr>
            <a:r>
              <a:rPr lang="en-US" dirty="0" smtClean="0"/>
              <a:t>Michael:	49		Jia:		44</a:t>
            </a:r>
          </a:p>
          <a:p>
            <a:pPr>
              <a:buNone/>
            </a:pPr>
            <a:r>
              <a:rPr lang="en-US" dirty="0" smtClean="0"/>
              <a:t>Trevor:	19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LENOVO20USER@YFUERHPFUVWXY5MJ" val="3082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FFFFFF"/>
      </a:dk1>
      <a:lt1>
        <a:srgbClr val="000000"/>
      </a:lt1>
      <a:dk2>
        <a:srgbClr val="FFFFFF"/>
      </a:dk2>
      <a:lt2>
        <a:srgbClr val="CC0000"/>
      </a:lt2>
      <a:accent1>
        <a:srgbClr val="FF6600"/>
      </a:accent1>
      <a:accent2>
        <a:srgbClr val="008000"/>
      </a:accent2>
      <a:accent3>
        <a:srgbClr val="8484E0"/>
      </a:accent3>
      <a:accent4>
        <a:srgbClr val="CC00CC"/>
      </a:accent4>
      <a:accent5>
        <a:srgbClr val="FFC000"/>
      </a:accent5>
      <a:accent6>
        <a:srgbClr val="000000"/>
      </a:accent6>
      <a:hlink>
        <a:srgbClr val="FFC000"/>
      </a:hlink>
      <a:folHlink>
        <a:srgbClr val="00206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14681</TotalTime>
  <Words>1822</Words>
  <Application>Microsoft Office PowerPoint</Application>
  <PresentationFormat>On-screen Show (4:3)</PresentationFormat>
  <Paragraphs>484</Paragraphs>
  <Slides>67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68" baseType="lpstr">
      <vt:lpstr>Office Theme</vt:lpstr>
      <vt:lpstr>Algorithmic and Economic Aspects of Networks</vt:lpstr>
      <vt:lpstr>Learning in Networks</vt:lpstr>
      <vt:lpstr>Game Theory in Networks</vt:lpstr>
      <vt:lpstr>Game Theory in Networks</vt:lpstr>
      <vt:lpstr>Game Theory in Networks</vt:lpstr>
      <vt:lpstr>Game Theory</vt:lpstr>
      <vt:lpstr>Let’s Play a Game</vt:lpstr>
      <vt:lpstr>The Median Game</vt:lpstr>
      <vt:lpstr>The Median Game</vt:lpstr>
      <vt:lpstr>Bi-Matrix Games</vt:lpstr>
      <vt:lpstr>Bi-Matrix Games</vt:lpstr>
      <vt:lpstr>Bi-Matrix Games</vt:lpstr>
      <vt:lpstr>Game Theory</vt:lpstr>
      <vt:lpstr>Predicting Game Play</vt:lpstr>
      <vt:lpstr>Dominant Strategies</vt:lpstr>
      <vt:lpstr>Dominant Strategies</vt:lpstr>
      <vt:lpstr>Pure Nash Equilibria</vt:lpstr>
      <vt:lpstr>Pure Nash Equilibria</vt:lpstr>
      <vt:lpstr>Pure Nash Equilibria</vt:lpstr>
      <vt:lpstr>Mixed Nash Equilibria</vt:lpstr>
      <vt:lpstr>Mixed Nash Equilibria</vt:lpstr>
      <vt:lpstr>Mixed Nash Equilibria</vt:lpstr>
      <vt:lpstr>Recap</vt:lpstr>
      <vt:lpstr>Graphical Games</vt:lpstr>
      <vt:lpstr>Graphical Games</vt:lpstr>
      <vt:lpstr>Graphical Games</vt:lpstr>
      <vt:lpstr>Games of Complements</vt:lpstr>
      <vt:lpstr>Games of Substitutes</vt:lpstr>
      <vt:lpstr>Equilibria: Complements</vt:lpstr>
      <vt:lpstr>Equilibria: Substitutes</vt:lpstr>
      <vt:lpstr>Smoking Game</vt:lpstr>
      <vt:lpstr>Questions</vt:lpstr>
      <vt:lpstr>Dynamic Behavior</vt:lpstr>
      <vt:lpstr>Dynamic Behavior</vt:lpstr>
      <vt:lpstr>Product Adoption Model</vt:lpstr>
      <vt:lpstr>Diffusion of Innovation</vt:lpstr>
      <vt:lpstr>Two Nodes</vt:lpstr>
      <vt:lpstr>Many Nodes</vt:lpstr>
      <vt:lpstr>Choosing Behaviors</vt:lpstr>
      <vt:lpstr>Coordination Game, cont’d</vt:lpstr>
      <vt:lpstr>Diffusion Process</vt:lpstr>
      <vt:lpstr>Diffusion Questions</vt:lpstr>
      <vt:lpstr>Basic Diffusion Example 1</vt:lpstr>
      <vt:lpstr>Basic Diffusion Example 2</vt:lpstr>
      <vt:lpstr>Contagion</vt:lpstr>
      <vt:lpstr>Contagion</vt:lpstr>
      <vt:lpstr>What Stops Contagion?</vt:lpstr>
      <vt:lpstr>Contagion</vt:lpstr>
      <vt:lpstr>Slide 49</vt:lpstr>
      <vt:lpstr>Compatibility</vt:lpstr>
      <vt:lpstr>Diffusion with Compatibility</vt:lpstr>
      <vt:lpstr>Benefits of Compatibility</vt:lpstr>
      <vt:lpstr>Compatibility Model</vt:lpstr>
      <vt:lpstr>Formal Definition</vt:lpstr>
      <vt:lpstr>Definition, cont’d</vt:lpstr>
      <vt:lpstr>Basic Facts</vt:lpstr>
      <vt:lpstr>Order Independence</vt:lpstr>
      <vt:lpstr>Slide 58</vt:lpstr>
      <vt:lpstr>Partial Answer</vt:lpstr>
      <vt:lpstr>Main Results</vt:lpstr>
      <vt:lpstr>Simple Observations</vt:lpstr>
      <vt:lpstr>Example </vt:lpstr>
      <vt:lpstr>Example</vt:lpstr>
      <vt:lpstr>Other Examples</vt:lpstr>
      <vt:lpstr>Interpretation</vt:lpstr>
      <vt:lpstr>Inferior Incumbants</vt:lpstr>
      <vt:lpstr>Assignment: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Abcdefghijklmnopqrstuvwxyz BCDEFGHIJKLMNOPQRSTUVWXYZ 12345678910 x3 x6 </dc:title>
  <dc:creator> </dc:creator>
  <cp:lastModifiedBy> </cp:lastModifiedBy>
  <cp:revision>569</cp:revision>
  <dcterms:created xsi:type="dcterms:W3CDTF">2008-12-11T16:46:37Z</dcterms:created>
  <dcterms:modified xsi:type="dcterms:W3CDTF">2009-02-23T22:19:11Z</dcterms:modified>
</cp:coreProperties>
</file>