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6" r:id="rId2"/>
    <p:sldId id="259" r:id="rId3"/>
    <p:sldId id="257" r:id="rId4"/>
    <p:sldId id="258" r:id="rId5"/>
    <p:sldId id="273" r:id="rId6"/>
    <p:sldId id="260" r:id="rId7"/>
    <p:sldId id="261" r:id="rId8"/>
    <p:sldId id="262" r:id="rId9"/>
    <p:sldId id="263" r:id="rId10"/>
    <p:sldId id="264" r:id="rId11"/>
    <p:sldId id="266" r:id="rId12"/>
    <p:sldId id="267" r:id="rId13"/>
    <p:sldId id="268" r:id="rId14"/>
    <p:sldId id="270" r:id="rId15"/>
    <p:sldId id="269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5" r:id="rId25"/>
    <p:sldId id="286" r:id="rId26"/>
    <p:sldId id="282" r:id="rId27"/>
    <p:sldId id="284" r:id="rId28"/>
    <p:sldId id="287" r:id="rId29"/>
    <p:sldId id="288" r:id="rId30"/>
    <p:sldId id="289" r:id="rId31"/>
    <p:sldId id="290" r:id="rId32"/>
    <p:sldId id="292" r:id="rId33"/>
    <p:sldId id="291" r:id="rId34"/>
  </p:sldIdLst>
  <p:sldSz cx="9144000" cy="6858000" type="screen4x3"/>
  <p:notesSz cx="6858000" cy="9144000"/>
  <p:custDataLst>
    <p:tags r:id="rId3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5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F1E2A7-9539-4F80-BE17-49F3DD8C7895}" type="datetimeFigureOut">
              <a:rPr lang="en-US" smtClean="0"/>
              <a:pPr/>
              <a:t>2/5/2009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6B0FF1-E994-4723-B2A9-074B9F2355A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Don’t get to pick our parents, but explicitly</a:t>
            </a:r>
            <a:r>
              <a:rPr lang="en-US" baseline="0" dirty="0" smtClean="0"/>
              <a:t> select our SO (or decide not to have one).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B0FF1-E994-4723-B2A9-074B9F2355A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Costs include time</a:t>
            </a:r>
            <a:r>
              <a:rPr lang="en-US" baseline="0" dirty="0" smtClean="0"/>
              <a:t> investments, mental/emotional taxation, money, limitations to our freedom; benefits include access to information, resources, a sense of security, emotional/physical support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B0FF1-E994-4723-B2A9-074B9F2355A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B0FF1-E994-4723-B2A9-074B9F2355A2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Criticize:</a:t>
            </a:r>
            <a:r>
              <a:rPr lang="en-US" baseline="0" dirty="0" smtClean="0"/>
              <a:t> doesn’t allow for multiple simultaneous severs, or coordinated group actions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B0FF1-E994-4723-B2A9-074B9F2355A2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B0FF1-E994-4723-B2A9-074B9F2355A2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2/5/2009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2/5/2009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2/5/2009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2/5/2009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2/5/2009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2/5/2009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2/5/2009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2/5/2009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2/5/2009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2/5/2009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2/5/2009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orbel" pitchFamily="34" charset="0"/>
              </a:defRPr>
            </a:lvl1pPr>
          </a:lstStyle>
          <a:p>
            <a:fld id="{D41A5CEF-AB5C-4456-B1A4-A37F8E7619CE}" type="datetimeFigureOut">
              <a:rPr lang="en-US" smtClean="0"/>
              <a:pPr/>
              <a:t>2/5/2009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orbe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orbel" pitchFamily="34" charset="0"/>
              </a:defRPr>
            </a:lvl1pPr>
          </a:lstStyle>
          <a:p>
            <a:fld id="{45826674-C032-4B97-9FD9-E11A683D18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Corbel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Corbel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Corbel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Corbel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orbel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orbel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Algorithmic and Economic Aspects of Networks</a:t>
            </a:r>
            <a:endParaRPr lang="en-US" dirty="0">
              <a:latin typeface="Corbe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Nicole Immorlica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Equilibrium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Bala and Goyal, 2000:</a:t>
            </a:r>
          </a:p>
          <a:p>
            <a:r>
              <a:rPr lang="en-US" dirty="0" smtClean="0"/>
              <a:t>Every equilibrium is connected or empty</a:t>
            </a:r>
          </a:p>
          <a:p>
            <a:r>
              <a:rPr lang="en-US" dirty="0" smtClean="0"/>
              <a:t>For one-way flow, only strict equilibria are the </a:t>
            </a:r>
            <a:r>
              <a:rPr lang="en-US" dirty="0" smtClean="0">
                <a:solidFill>
                  <a:schemeClr val="accent1"/>
                </a:solidFill>
              </a:rPr>
              <a:t>directed cycle </a:t>
            </a:r>
            <a:r>
              <a:rPr lang="en-US" dirty="0" smtClean="0"/>
              <a:t>and/or </a:t>
            </a:r>
            <a:r>
              <a:rPr lang="en-US" dirty="0" smtClean="0">
                <a:solidFill>
                  <a:schemeClr val="accent1"/>
                </a:solidFill>
              </a:rPr>
              <a:t>empty network</a:t>
            </a:r>
            <a:endParaRPr lang="en-US" dirty="0" smtClean="0"/>
          </a:p>
          <a:p>
            <a:r>
              <a:rPr lang="en-US" dirty="0" smtClean="0"/>
              <a:t>For two-way flow, only strict equilibria are </a:t>
            </a:r>
            <a:r>
              <a:rPr lang="en-US" dirty="0" smtClean="0">
                <a:solidFill>
                  <a:schemeClr val="accent1"/>
                </a:solidFill>
              </a:rPr>
              <a:t>center-sponsored star </a:t>
            </a:r>
            <a:r>
              <a:rPr lang="en-US" dirty="0" smtClean="0"/>
              <a:t>and/or </a:t>
            </a:r>
            <a:r>
              <a:rPr lang="en-US" dirty="0" smtClean="0">
                <a:solidFill>
                  <a:schemeClr val="accent1"/>
                </a:solidFill>
              </a:rPr>
              <a:t>empty network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Equilibrium Selection</a:t>
            </a:r>
            <a:endParaRPr lang="en-US" dirty="0"/>
          </a:p>
        </p:txBody>
      </p:sp>
      <p:sp>
        <p:nvSpPr>
          <p:cNvPr id="305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en-US" dirty="0" smtClean="0">
                <a:solidFill>
                  <a:schemeClr val="accent1"/>
                </a:solidFill>
              </a:rPr>
              <a:t>Best-response dynamics</a:t>
            </a:r>
            <a:r>
              <a:rPr lang="en-US" dirty="0" smtClean="0"/>
              <a:t>: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Start from an arbitrary initial graph</a:t>
            </a:r>
          </a:p>
          <a:p>
            <a:pPr>
              <a:lnSpc>
                <a:spcPct val="90000"/>
              </a:lnSpc>
            </a:pPr>
            <a:r>
              <a:rPr lang="en-US" dirty="0"/>
              <a:t>In each period, each player independently decides to “move” with probability p</a:t>
            </a:r>
          </a:p>
          <a:p>
            <a:pPr>
              <a:lnSpc>
                <a:spcPct val="90000"/>
              </a:lnSpc>
            </a:pPr>
            <a:r>
              <a:rPr lang="en-US" dirty="0"/>
              <a:t>If a player decides to move, he picks a new strategy randomly from his set of best responses to graph in previous period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Equilibrium Selection</a:t>
            </a:r>
            <a:endParaRPr lang="en-US" dirty="0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</a:rPr>
              <a:t>	</a:t>
            </a:r>
          </a:p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</a:rPr>
              <a:t>	Theorem</a:t>
            </a:r>
            <a:r>
              <a:rPr lang="en-US" dirty="0"/>
              <a:t>: In either model, the dynamic process converges to a strict </a:t>
            </a:r>
            <a:r>
              <a:rPr lang="en-US" dirty="0" smtClean="0"/>
              <a:t>equilibrium </a:t>
            </a:r>
            <a:r>
              <a:rPr lang="en-US" dirty="0"/>
              <a:t>network with probability one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			… rapidly, according to simulations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Modeling Consent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 relationship is a two-way street.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			It takes two to make it,</a:t>
            </a:r>
          </a:p>
          <a:p>
            <a:pPr>
              <a:buNone/>
            </a:pPr>
            <a:r>
              <a:rPr lang="en-US" dirty="0" smtClean="0"/>
              <a:t>					and one to break it.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Modeling Consent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Players each earn $5 if form relationship. 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Oval 3"/>
          <p:cNvSpPr/>
          <p:nvPr/>
        </p:nvSpPr>
        <p:spPr>
          <a:xfrm flipV="1">
            <a:off x="1600200" y="38100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 flipV="1">
            <a:off x="3429000" y="3810794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>
            <a:stCxn id="4" idx="6"/>
            <a:endCxn id="5" idx="2"/>
          </p:cNvCxnSpPr>
          <p:nvPr/>
        </p:nvCxnSpPr>
        <p:spPr>
          <a:xfrm>
            <a:off x="1828800" y="3924300"/>
            <a:ext cx="1600200" cy="79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 flipV="1">
            <a:off x="1600200" y="5028406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flipV="1">
            <a:off x="3429000" y="50292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>
            <a:stCxn id="8" idx="6"/>
            <a:endCxn id="9" idx="2"/>
          </p:cNvCxnSpPr>
          <p:nvPr/>
        </p:nvCxnSpPr>
        <p:spPr>
          <a:xfrm>
            <a:off x="1828800" y="5142706"/>
            <a:ext cx="1600200" cy="794"/>
          </a:xfrm>
          <a:prstGeom prst="straightConnector1">
            <a:avLst/>
          </a:prstGeom>
          <a:ln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 flipV="1">
            <a:off x="4953000" y="38100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 flipV="1">
            <a:off x="6781800" y="3810794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/>
          <p:cNvCxnSpPr>
            <a:stCxn id="11" idx="6"/>
            <a:endCxn id="12" idx="2"/>
          </p:cNvCxnSpPr>
          <p:nvPr/>
        </p:nvCxnSpPr>
        <p:spPr>
          <a:xfrm>
            <a:off x="5181600" y="3924300"/>
            <a:ext cx="1600200" cy="794"/>
          </a:xfrm>
          <a:prstGeom prst="straightConnector1">
            <a:avLst/>
          </a:prstGeom>
          <a:ln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 flipV="1">
            <a:off x="4953000" y="5028406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 flipV="1">
            <a:off x="6781800" y="50292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 rot="5400000">
            <a:off x="2781300" y="4610100"/>
            <a:ext cx="29718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09600" y="4494212"/>
            <a:ext cx="77724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447800" y="53340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$0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3276600" y="53340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$0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800600" y="53340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$0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6629400" y="53340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$0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6629400" y="3364468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$0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4800600" y="3364468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$0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1447800" y="3364468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$5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3276600" y="3364468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$5</a:t>
            </a:r>
            <a:endParaRPr lang="en-US" dirty="0"/>
          </a:p>
        </p:txBody>
      </p:sp>
      <p:sp>
        <p:nvSpPr>
          <p:cNvPr id="29" name="Oval 28"/>
          <p:cNvSpPr/>
          <p:nvPr/>
        </p:nvSpPr>
        <p:spPr>
          <a:xfrm>
            <a:off x="1143000" y="3048000"/>
            <a:ext cx="2895600" cy="1295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4572000" y="4648200"/>
            <a:ext cx="2895600" cy="1295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Pairwise Stability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</a:rPr>
              <a:t>Definition</a:t>
            </a:r>
            <a:r>
              <a:rPr lang="en-US" dirty="0" smtClean="0"/>
              <a:t>. A network G is </a:t>
            </a:r>
            <a:r>
              <a:rPr lang="en-US" dirty="0" smtClean="0">
                <a:solidFill>
                  <a:schemeClr val="accent1"/>
                </a:solidFill>
              </a:rPr>
              <a:t>pairwise stable </a:t>
            </a:r>
            <a:r>
              <a:rPr lang="en-US" dirty="0" smtClean="0"/>
              <a:t>if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1. No player wants to sever existing link ij:</a:t>
            </a:r>
          </a:p>
          <a:p>
            <a:pPr algn="ctr">
              <a:buNone/>
            </a:pPr>
            <a:r>
              <a:rPr lang="en-US" dirty="0" smtClean="0">
                <a:solidFill>
                  <a:schemeClr val="accent1"/>
                </a:solidFill>
                <a:latin typeface="Corbel"/>
              </a:rPr>
              <a:t>u</a:t>
            </a:r>
            <a:r>
              <a:rPr lang="en-US" baseline="-25000" dirty="0" smtClean="0">
                <a:solidFill>
                  <a:schemeClr val="accent1"/>
                </a:solidFill>
                <a:latin typeface="Corbel"/>
              </a:rPr>
              <a:t>i</a:t>
            </a:r>
            <a:r>
              <a:rPr lang="en-US" dirty="0" smtClean="0">
                <a:solidFill>
                  <a:schemeClr val="accent1"/>
                </a:solidFill>
                <a:latin typeface="Corbel"/>
              </a:rPr>
              <a:t>(G</a:t>
            </a:r>
            <a:r>
              <a:rPr lang="en-US" dirty="0" smtClean="0">
                <a:solidFill>
                  <a:schemeClr val="accent1"/>
                </a:solidFill>
              </a:rPr>
              <a:t>) ≥ </a:t>
            </a:r>
            <a:r>
              <a:rPr lang="en-US" dirty="0" smtClean="0">
                <a:solidFill>
                  <a:schemeClr val="accent1"/>
                </a:solidFill>
                <a:latin typeface="Corbel"/>
              </a:rPr>
              <a:t>u</a:t>
            </a:r>
            <a:r>
              <a:rPr lang="en-US" baseline="-25000" dirty="0" smtClean="0">
                <a:solidFill>
                  <a:schemeClr val="accent1"/>
                </a:solidFill>
                <a:latin typeface="Corbel"/>
              </a:rPr>
              <a:t>i</a:t>
            </a:r>
            <a:r>
              <a:rPr lang="en-US" dirty="0" smtClean="0">
                <a:solidFill>
                  <a:schemeClr val="accent1"/>
                </a:solidFill>
                <a:latin typeface="Corbel"/>
              </a:rPr>
              <a:t>(G</a:t>
            </a:r>
            <a:r>
              <a:rPr lang="en-US" dirty="0" smtClean="0">
                <a:solidFill>
                  <a:schemeClr val="accent1"/>
                </a:solidFill>
              </a:rPr>
              <a:t> – ij)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2. No pair wants to form non-existing link ij:</a:t>
            </a:r>
          </a:p>
          <a:p>
            <a:pPr algn="ctr">
              <a:buNone/>
            </a:pPr>
            <a:r>
              <a:rPr lang="en-US" dirty="0" smtClean="0">
                <a:solidFill>
                  <a:schemeClr val="accent1"/>
                </a:solidFill>
                <a:latin typeface="Corbel"/>
              </a:rPr>
              <a:t>If u</a:t>
            </a:r>
            <a:r>
              <a:rPr lang="en-US" baseline="-25000" dirty="0" smtClean="0">
                <a:solidFill>
                  <a:schemeClr val="accent1"/>
                </a:solidFill>
                <a:latin typeface="Corbel"/>
              </a:rPr>
              <a:t>i</a:t>
            </a:r>
            <a:r>
              <a:rPr lang="en-US" dirty="0" smtClean="0">
                <a:solidFill>
                  <a:schemeClr val="accent1"/>
                </a:solidFill>
                <a:latin typeface="Corbel"/>
              </a:rPr>
              <a:t>(G</a:t>
            </a:r>
            <a:r>
              <a:rPr lang="en-US" dirty="0" smtClean="0">
                <a:solidFill>
                  <a:schemeClr val="accent1"/>
                </a:solidFill>
              </a:rPr>
              <a:t> + ij) &gt; </a:t>
            </a:r>
            <a:r>
              <a:rPr lang="en-US" dirty="0" smtClean="0">
                <a:solidFill>
                  <a:schemeClr val="accent1"/>
                </a:solidFill>
                <a:latin typeface="Corbel"/>
              </a:rPr>
              <a:t>u</a:t>
            </a:r>
            <a:r>
              <a:rPr lang="en-US" baseline="-25000" dirty="0" smtClean="0">
                <a:solidFill>
                  <a:schemeClr val="accent1"/>
                </a:solidFill>
                <a:latin typeface="Corbel"/>
              </a:rPr>
              <a:t>i</a:t>
            </a:r>
            <a:r>
              <a:rPr lang="en-US" dirty="0" smtClean="0">
                <a:solidFill>
                  <a:schemeClr val="accent1"/>
                </a:solidFill>
                <a:latin typeface="Corbel"/>
              </a:rPr>
              <a:t>(G</a:t>
            </a:r>
            <a:r>
              <a:rPr lang="en-US" dirty="0" smtClean="0">
                <a:solidFill>
                  <a:schemeClr val="accent1"/>
                </a:solidFill>
              </a:rPr>
              <a:t>), then </a:t>
            </a:r>
            <a:r>
              <a:rPr lang="en-US" dirty="0" smtClean="0">
                <a:solidFill>
                  <a:schemeClr val="accent1"/>
                </a:solidFill>
                <a:latin typeface="Corbel"/>
              </a:rPr>
              <a:t>u</a:t>
            </a:r>
            <a:r>
              <a:rPr lang="en-US" baseline="-25000" dirty="0" smtClean="0">
                <a:solidFill>
                  <a:schemeClr val="accent1"/>
                </a:solidFill>
                <a:latin typeface="Corbel"/>
              </a:rPr>
              <a:t>j</a:t>
            </a:r>
            <a:r>
              <a:rPr lang="en-US" dirty="0" smtClean="0">
                <a:solidFill>
                  <a:schemeClr val="accent1"/>
                </a:solidFill>
                <a:latin typeface="Corbel"/>
              </a:rPr>
              <a:t>(G</a:t>
            </a:r>
            <a:r>
              <a:rPr lang="en-US" dirty="0" smtClean="0">
                <a:solidFill>
                  <a:schemeClr val="accent1"/>
                </a:solidFill>
              </a:rPr>
              <a:t> + ij) &lt; </a:t>
            </a:r>
            <a:r>
              <a:rPr lang="en-US" dirty="0" smtClean="0">
                <a:solidFill>
                  <a:schemeClr val="accent1"/>
                </a:solidFill>
                <a:latin typeface="Corbel"/>
              </a:rPr>
              <a:t>u</a:t>
            </a:r>
            <a:r>
              <a:rPr lang="en-US" baseline="-25000" dirty="0" smtClean="0">
                <a:solidFill>
                  <a:schemeClr val="accent1"/>
                </a:solidFill>
                <a:latin typeface="Corbel"/>
              </a:rPr>
              <a:t>j</a:t>
            </a:r>
            <a:r>
              <a:rPr lang="en-US" dirty="0" smtClean="0">
                <a:solidFill>
                  <a:schemeClr val="accent1"/>
                </a:solidFill>
                <a:latin typeface="Corbel"/>
              </a:rPr>
              <a:t>(G</a:t>
            </a:r>
            <a:r>
              <a:rPr lang="en-US" dirty="0" smtClean="0">
                <a:solidFill>
                  <a:schemeClr val="accent1"/>
                </a:solidFill>
              </a:rPr>
              <a:t>)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Pairwise Stable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Recall </a:t>
            </a:r>
            <a:r>
              <a:rPr lang="en-US" dirty="0" smtClean="0">
                <a:solidFill>
                  <a:schemeClr val="accent1"/>
                </a:solidFill>
                <a:latin typeface="Corbel"/>
              </a:rPr>
              <a:t>u</a:t>
            </a:r>
            <a:r>
              <a:rPr lang="en-US" baseline="-25000" dirty="0" smtClean="0">
                <a:solidFill>
                  <a:schemeClr val="accent1"/>
                </a:solidFill>
                <a:latin typeface="Corbel"/>
              </a:rPr>
              <a:t>i</a:t>
            </a:r>
            <a:r>
              <a:rPr lang="en-US" dirty="0" smtClean="0">
                <a:solidFill>
                  <a:schemeClr val="accent1"/>
                </a:solidFill>
                <a:latin typeface="Corbel"/>
              </a:rPr>
              <a:t>(G</a:t>
            </a:r>
            <a:r>
              <a:rPr lang="en-US" dirty="0" smtClean="0">
                <a:solidFill>
                  <a:schemeClr val="accent1"/>
                </a:solidFill>
              </a:rPr>
              <a:t>) = </a:t>
            </a:r>
            <a:r>
              <a:rPr lang="en-US" dirty="0" smtClean="0">
                <a:solidFill>
                  <a:schemeClr val="accent1"/>
                </a:solidFill>
                <a:latin typeface="Symbol"/>
                <a:sym typeface="Symbol"/>
              </a:rPr>
              <a:t></a:t>
            </a:r>
            <a:r>
              <a:rPr lang="en-US" baseline="-25000" dirty="0" smtClean="0">
                <a:solidFill>
                  <a:schemeClr val="accent1"/>
                </a:solidFill>
                <a:latin typeface="Corbel"/>
                <a:sym typeface="Symbol"/>
              </a:rPr>
              <a:t>j</a:t>
            </a:r>
            <a:r>
              <a:rPr lang="en-US" dirty="0" smtClean="0">
                <a:solidFill>
                  <a:schemeClr val="accent1"/>
                </a:solidFill>
              </a:rPr>
              <a:t> b(d(ij)) – c </a:t>
            </a:r>
            <a:r>
              <a:rPr lang="en-US" dirty="0" smtClean="0">
                <a:solidFill>
                  <a:schemeClr val="accent1"/>
                </a:solidFill>
                <a:latin typeface="cmsy10"/>
              </a:rPr>
              <a:t>¢</a:t>
            </a:r>
            <a:r>
              <a:rPr lang="en-US" dirty="0" smtClean="0">
                <a:solidFill>
                  <a:schemeClr val="accent1"/>
                </a:solidFill>
              </a:rPr>
              <a:t> deg(i)</a:t>
            </a:r>
            <a:r>
              <a:rPr lang="en-US" dirty="0" smtClean="0"/>
              <a:t>. 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chemeClr val="accent1"/>
                </a:solidFill>
              </a:rPr>
              <a:t>Observation</a:t>
            </a:r>
            <a:r>
              <a:rPr lang="en-US" dirty="0" smtClean="0"/>
              <a:t>: A pairwise stable network has at most one non-empty component.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chemeClr val="accent1"/>
                </a:solidFill>
              </a:rPr>
              <a:t>Proof</a:t>
            </a:r>
            <a:r>
              <a:rPr lang="en-US" dirty="0" smtClean="0"/>
              <a:t>: For any link to form, must have c &lt; b(1), so all nodes will be connected.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Pairwise Stable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1. If forming links is cheap (b(2) &lt; b(1) – c), only pairwise stable network is </a:t>
            </a:r>
            <a:r>
              <a:rPr lang="en-US" dirty="0" smtClean="0">
                <a:solidFill>
                  <a:schemeClr val="accent1"/>
                </a:solidFill>
              </a:rPr>
              <a:t>complete</a:t>
            </a:r>
            <a:r>
              <a:rPr lang="en-US" dirty="0" smtClean="0"/>
              <a:t> one.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2. If forming links is expensive (b(1) &lt; c), only pairwise stable network is </a:t>
            </a:r>
            <a:r>
              <a:rPr lang="en-US" dirty="0" smtClean="0">
                <a:solidFill>
                  <a:schemeClr val="accent1"/>
                </a:solidFill>
              </a:rPr>
              <a:t>empty</a:t>
            </a:r>
            <a:r>
              <a:rPr lang="en-US" dirty="0" smtClean="0"/>
              <a:t> one.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3. For intermediate costs (b(1) – b(2) &lt; c &lt; b(1)), </a:t>
            </a:r>
            <a:r>
              <a:rPr lang="en-US" dirty="0" smtClean="0">
                <a:solidFill>
                  <a:schemeClr val="accent1"/>
                </a:solidFill>
              </a:rPr>
              <a:t>stars</a:t>
            </a:r>
            <a:r>
              <a:rPr lang="en-US" dirty="0" smtClean="0"/>
              <a:t> are pairwise stable.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Efficiency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A network G is efficient if </a:t>
            </a:r>
          </a:p>
          <a:p>
            <a:pPr algn="ctr">
              <a:buNone/>
            </a:pPr>
            <a:r>
              <a:rPr lang="en-US" dirty="0" smtClean="0">
                <a:solidFill>
                  <a:schemeClr val="accent1"/>
                </a:solidFill>
                <a:latin typeface="Symbol"/>
                <a:sym typeface="Symbol"/>
              </a:rPr>
              <a:t></a:t>
            </a:r>
            <a:r>
              <a:rPr lang="en-US" baseline="-25000" dirty="0" smtClean="0">
                <a:solidFill>
                  <a:schemeClr val="accent1"/>
                </a:solidFill>
                <a:latin typeface="Corbel"/>
                <a:sym typeface="Symbol"/>
              </a:rPr>
              <a:t>i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>
                <a:solidFill>
                  <a:schemeClr val="accent1"/>
                </a:solidFill>
                <a:latin typeface="Corbel"/>
              </a:rPr>
              <a:t>u</a:t>
            </a:r>
            <a:r>
              <a:rPr lang="en-US" baseline="-25000" dirty="0" smtClean="0">
                <a:solidFill>
                  <a:schemeClr val="accent1"/>
                </a:solidFill>
                <a:latin typeface="Corbel"/>
              </a:rPr>
              <a:t>i</a:t>
            </a:r>
            <a:r>
              <a:rPr lang="en-US" dirty="0" smtClean="0">
                <a:solidFill>
                  <a:schemeClr val="accent1"/>
                </a:solidFill>
                <a:latin typeface="Corbel"/>
              </a:rPr>
              <a:t>(G</a:t>
            </a:r>
            <a:r>
              <a:rPr lang="en-US" dirty="0" smtClean="0">
                <a:solidFill>
                  <a:schemeClr val="accent1"/>
                </a:solidFill>
              </a:rPr>
              <a:t>) &gt; </a:t>
            </a:r>
            <a:r>
              <a:rPr lang="en-US" dirty="0" smtClean="0">
                <a:solidFill>
                  <a:schemeClr val="accent1"/>
                </a:solidFill>
                <a:latin typeface="Symbol"/>
                <a:sym typeface="Symbol"/>
              </a:rPr>
              <a:t></a:t>
            </a:r>
            <a:r>
              <a:rPr lang="en-US" baseline="-25000" dirty="0" smtClean="0">
                <a:solidFill>
                  <a:schemeClr val="accent1"/>
                </a:solidFill>
                <a:latin typeface="Corbel"/>
                <a:sym typeface="Symbol"/>
              </a:rPr>
              <a:t>i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>
                <a:solidFill>
                  <a:schemeClr val="accent1"/>
                </a:solidFill>
                <a:latin typeface="Corbel"/>
              </a:rPr>
              <a:t>u</a:t>
            </a:r>
            <a:r>
              <a:rPr lang="en-US" baseline="-25000" dirty="0" smtClean="0">
                <a:solidFill>
                  <a:schemeClr val="accent1"/>
                </a:solidFill>
                <a:latin typeface="Corbel"/>
              </a:rPr>
              <a:t>i</a:t>
            </a:r>
            <a:r>
              <a:rPr lang="en-US" dirty="0" smtClean="0">
                <a:solidFill>
                  <a:schemeClr val="accent1"/>
                </a:solidFill>
                <a:latin typeface="Corbel"/>
              </a:rPr>
              <a:t>(G’</a:t>
            </a:r>
            <a:r>
              <a:rPr lang="en-US" dirty="0" smtClean="0">
                <a:solidFill>
                  <a:schemeClr val="accent1"/>
                </a:solidFill>
              </a:rPr>
              <a:t>) </a:t>
            </a:r>
            <a:r>
              <a:rPr lang="en-US" dirty="0" smtClean="0"/>
              <a:t>for all networks G’.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 algn="ctr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Pareto Efficiency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Network G is pareto efficient if there is no G’ s.t. </a:t>
            </a:r>
            <a:r>
              <a:rPr lang="en-US" dirty="0" smtClean="0">
                <a:solidFill>
                  <a:schemeClr val="accent1"/>
                </a:solidFill>
                <a:latin typeface="Corbel"/>
              </a:rPr>
              <a:t>u</a:t>
            </a:r>
            <a:r>
              <a:rPr lang="en-US" baseline="-25000" dirty="0" smtClean="0">
                <a:solidFill>
                  <a:schemeClr val="accent1"/>
                </a:solidFill>
                <a:latin typeface="Corbel"/>
              </a:rPr>
              <a:t>i</a:t>
            </a:r>
            <a:r>
              <a:rPr lang="en-US" dirty="0" smtClean="0">
                <a:solidFill>
                  <a:schemeClr val="accent1"/>
                </a:solidFill>
                <a:latin typeface="Corbel"/>
              </a:rPr>
              <a:t>(G</a:t>
            </a:r>
            <a:r>
              <a:rPr lang="en-US" dirty="0" smtClean="0">
                <a:solidFill>
                  <a:schemeClr val="accent1"/>
                </a:solidFill>
              </a:rPr>
              <a:t>) ≥ </a:t>
            </a:r>
            <a:r>
              <a:rPr lang="en-US" dirty="0" smtClean="0">
                <a:solidFill>
                  <a:schemeClr val="accent1"/>
                </a:solidFill>
                <a:latin typeface="Corbel"/>
              </a:rPr>
              <a:t>u</a:t>
            </a:r>
            <a:r>
              <a:rPr lang="en-US" baseline="-25000" dirty="0" smtClean="0">
                <a:solidFill>
                  <a:schemeClr val="accent1"/>
                </a:solidFill>
                <a:latin typeface="Corbel"/>
              </a:rPr>
              <a:t>i</a:t>
            </a:r>
            <a:r>
              <a:rPr lang="en-US" dirty="0" smtClean="0">
                <a:solidFill>
                  <a:schemeClr val="accent1"/>
                </a:solidFill>
                <a:latin typeface="Corbel"/>
              </a:rPr>
              <a:t>(G’</a:t>
            </a:r>
            <a:r>
              <a:rPr lang="en-US" dirty="0" smtClean="0">
                <a:solidFill>
                  <a:schemeClr val="accent1"/>
                </a:solidFill>
              </a:rPr>
              <a:t>) </a:t>
            </a:r>
            <a:r>
              <a:rPr lang="en-US" dirty="0" smtClean="0"/>
              <a:t>for all i and strict for some 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How do we pick our friends?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Efficiency vs Pareto Efficiency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 flipV="1">
            <a:off x="1143000" y="2447957"/>
            <a:ext cx="165614" cy="1656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 flipV="1">
            <a:off x="1805454" y="1786078"/>
            <a:ext cx="165614" cy="1656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 flipV="1">
            <a:off x="2467908" y="2448532"/>
            <a:ext cx="165614" cy="1656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 flipV="1">
            <a:off x="1805454" y="3110986"/>
            <a:ext cx="165614" cy="1656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 flipV="1">
            <a:off x="3843478" y="2447957"/>
            <a:ext cx="165614" cy="1656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 flipV="1">
            <a:off x="4505932" y="1786078"/>
            <a:ext cx="165614" cy="1656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 flipV="1">
            <a:off x="5168386" y="2448532"/>
            <a:ext cx="165614" cy="1656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 flipV="1">
            <a:off x="4505932" y="3110986"/>
            <a:ext cx="165614" cy="1656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Arrow Connector 17"/>
          <p:cNvCxnSpPr>
            <a:stCxn id="15" idx="1"/>
            <a:endCxn id="14" idx="5"/>
          </p:cNvCxnSpPr>
          <p:nvPr/>
        </p:nvCxnSpPr>
        <p:spPr>
          <a:xfrm rot="5400000">
            <a:off x="3985125" y="1927150"/>
            <a:ext cx="544773" cy="545348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 flipV="1">
            <a:off x="6586678" y="2447957"/>
            <a:ext cx="165614" cy="1656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 flipV="1">
            <a:off x="7249132" y="1786078"/>
            <a:ext cx="165614" cy="1656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 flipV="1">
            <a:off x="7911586" y="2448532"/>
            <a:ext cx="165614" cy="1656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 flipV="1">
            <a:off x="7249132" y="3110986"/>
            <a:ext cx="165614" cy="1656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Arrow Connector 26"/>
          <p:cNvCxnSpPr>
            <a:stCxn id="24" idx="1"/>
            <a:endCxn id="23" idx="5"/>
          </p:cNvCxnSpPr>
          <p:nvPr/>
        </p:nvCxnSpPr>
        <p:spPr>
          <a:xfrm rot="5400000">
            <a:off x="6728325" y="1927150"/>
            <a:ext cx="544773" cy="545348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26" idx="5"/>
            <a:endCxn id="25" idx="1"/>
          </p:cNvCxnSpPr>
          <p:nvPr/>
        </p:nvCxnSpPr>
        <p:spPr>
          <a:xfrm rot="5400000" flipH="1" flipV="1">
            <a:off x="7390492" y="2589892"/>
            <a:ext cx="545348" cy="545348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 flipV="1">
            <a:off x="1143000" y="4810157"/>
            <a:ext cx="165614" cy="1656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 flipV="1">
            <a:off x="1805454" y="4148278"/>
            <a:ext cx="165614" cy="1656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 flipV="1">
            <a:off x="2467908" y="4810732"/>
            <a:ext cx="165614" cy="1656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 flipV="1">
            <a:off x="1805454" y="5473186"/>
            <a:ext cx="165614" cy="1656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" name="Straight Arrow Connector 35"/>
          <p:cNvCxnSpPr>
            <a:stCxn id="33" idx="1"/>
            <a:endCxn id="32" idx="5"/>
          </p:cNvCxnSpPr>
          <p:nvPr/>
        </p:nvCxnSpPr>
        <p:spPr>
          <a:xfrm rot="5400000">
            <a:off x="1284647" y="4289350"/>
            <a:ext cx="544773" cy="545348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35" idx="5"/>
            <a:endCxn id="34" idx="1"/>
          </p:cNvCxnSpPr>
          <p:nvPr/>
        </p:nvCxnSpPr>
        <p:spPr>
          <a:xfrm rot="5400000" flipH="1" flipV="1">
            <a:off x="1946814" y="4952092"/>
            <a:ext cx="545348" cy="545348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34" idx="3"/>
            <a:endCxn id="33" idx="7"/>
          </p:cNvCxnSpPr>
          <p:nvPr/>
        </p:nvCxnSpPr>
        <p:spPr>
          <a:xfrm rot="16200000" flipV="1">
            <a:off x="1946814" y="4289638"/>
            <a:ext cx="545348" cy="545348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Oval 40"/>
          <p:cNvSpPr/>
          <p:nvPr/>
        </p:nvSpPr>
        <p:spPr>
          <a:xfrm flipV="1">
            <a:off x="3843478" y="4810157"/>
            <a:ext cx="165614" cy="1656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 flipV="1">
            <a:off x="4505932" y="4148278"/>
            <a:ext cx="165614" cy="1656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 flipV="1">
            <a:off x="5168386" y="4810732"/>
            <a:ext cx="165614" cy="1656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 flipV="1">
            <a:off x="4505932" y="5473186"/>
            <a:ext cx="165614" cy="1656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Arrow Connector 44"/>
          <p:cNvCxnSpPr>
            <a:stCxn id="42" idx="1"/>
            <a:endCxn id="41" idx="5"/>
          </p:cNvCxnSpPr>
          <p:nvPr/>
        </p:nvCxnSpPr>
        <p:spPr>
          <a:xfrm rot="5400000">
            <a:off x="3985125" y="4289350"/>
            <a:ext cx="544773" cy="545348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41" idx="7"/>
            <a:endCxn id="44" idx="3"/>
          </p:cNvCxnSpPr>
          <p:nvPr/>
        </p:nvCxnSpPr>
        <p:spPr>
          <a:xfrm rot="16200000" flipH="1">
            <a:off x="3984550" y="4951804"/>
            <a:ext cx="545923" cy="545348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44" idx="5"/>
            <a:endCxn id="43" idx="1"/>
          </p:cNvCxnSpPr>
          <p:nvPr/>
        </p:nvCxnSpPr>
        <p:spPr>
          <a:xfrm rot="5400000" flipH="1" flipV="1">
            <a:off x="4647292" y="4952092"/>
            <a:ext cx="545348" cy="545348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43" idx="3"/>
            <a:endCxn id="42" idx="7"/>
          </p:cNvCxnSpPr>
          <p:nvPr/>
        </p:nvCxnSpPr>
        <p:spPr>
          <a:xfrm rot="16200000" flipV="1">
            <a:off x="4647292" y="4289638"/>
            <a:ext cx="545348" cy="545348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 49"/>
          <p:cNvSpPr/>
          <p:nvPr/>
        </p:nvSpPr>
        <p:spPr>
          <a:xfrm flipV="1">
            <a:off x="6586678" y="4810157"/>
            <a:ext cx="165614" cy="1656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 flipV="1">
            <a:off x="7249132" y="4148278"/>
            <a:ext cx="165614" cy="1656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 flipV="1">
            <a:off x="7911586" y="4810732"/>
            <a:ext cx="165614" cy="1656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 flipV="1">
            <a:off x="7249132" y="5473186"/>
            <a:ext cx="165614" cy="1656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4" name="Straight Arrow Connector 53"/>
          <p:cNvCxnSpPr>
            <a:stCxn id="51" idx="1"/>
            <a:endCxn id="50" idx="5"/>
          </p:cNvCxnSpPr>
          <p:nvPr/>
        </p:nvCxnSpPr>
        <p:spPr>
          <a:xfrm rot="5400000">
            <a:off x="6728325" y="4289350"/>
            <a:ext cx="544773" cy="545348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53" idx="5"/>
            <a:endCxn id="52" idx="1"/>
          </p:cNvCxnSpPr>
          <p:nvPr/>
        </p:nvCxnSpPr>
        <p:spPr>
          <a:xfrm rot="5400000" flipH="1" flipV="1">
            <a:off x="7390492" y="4952092"/>
            <a:ext cx="545348" cy="545348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52" idx="3"/>
            <a:endCxn id="51" idx="7"/>
          </p:cNvCxnSpPr>
          <p:nvPr/>
        </p:nvCxnSpPr>
        <p:spPr>
          <a:xfrm rot="16200000" flipV="1">
            <a:off x="7390492" y="4289638"/>
            <a:ext cx="545348" cy="545348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32" idx="7"/>
            <a:endCxn id="35" idx="3"/>
          </p:cNvCxnSpPr>
          <p:nvPr/>
        </p:nvCxnSpPr>
        <p:spPr>
          <a:xfrm rot="16200000" flipH="1">
            <a:off x="1284073" y="4951804"/>
            <a:ext cx="545923" cy="5453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33" idx="0"/>
            <a:endCxn id="35" idx="4"/>
          </p:cNvCxnSpPr>
          <p:nvPr/>
        </p:nvCxnSpPr>
        <p:spPr>
          <a:xfrm rot="5400000">
            <a:off x="1308614" y="4893539"/>
            <a:ext cx="115929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1371600" y="1676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$0</a:t>
            </a:r>
            <a:endParaRPr lang="en-US" dirty="0"/>
          </a:p>
        </p:txBody>
      </p:sp>
      <p:sp>
        <p:nvSpPr>
          <p:cNvPr id="66" name="TextBox 65"/>
          <p:cNvSpPr txBox="1"/>
          <p:nvPr/>
        </p:nvSpPr>
        <p:spPr>
          <a:xfrm>
            <a:off x="1371600" y="29834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$0</a:t>
            </a:r>
            <a:endParaRPr lang="en-US" dirty="0"/>
          </a:p>
        </p:txBody>
      </p:sp>
      <p:sp>
        <p:nvSpPr>
          <p:cNvPr id="67" name="TextBox 66"/>
          <p:cNvSpPr txBox="1"/>
          <p:nvPr/>
        </p:nvSpPr>
        <p:spPr>
          <a:xfrm>
            <a:off x="685800" y="2362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$0</a:t>
            </a:r>
            <a:endParaRPr lang="en-US" dirty="0"/>
          </a:p>
        </p:txBody>
      </p:sp>
      <p:sp>
        <p:nvSpPr>
          <p:cNvPr id="68" name="TextBox 67"/>
          <p:cNvSpPr txBox="1"/>
          <p:nvPr/>
        </p:nvSpPr>
        <p:spPr>
          <a:xfrm>
            <a:off x="2590800" y="2362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$0</a:t>
            </a:r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4114800" y="1676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$3</a:t>
            </a:r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4114800" y="29834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$0</a:t>
            </a:r>
            <a:endParaRPr lang="en-US" dirty="0"/>
          </a:p>
        </p:txBody>
      </p:sp>
      <p:sp>
        <p:nvSpPr>
          <p:cNvPr id="71" name="TextBox 70"/>
          <p:cNvSpPr txBox="1"/>
          <p:nvPr/>
        </p:nvSpPr>
        <p:spPr>
          <a:xfrm>
            <a:off x="3429000" y="2362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$3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5334000" y="2362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$0</a:t>
            </a:r>
            <a:endParaRPr 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6858000" y="1676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$3</a:t>
            </a:r>
            <a:endParaRPr lang="en-US" dirty="0"/>
          </a:p>
        </p:txBody>
      </p:sp>
      <p:sp>
        <p:nvSpPr>
          <p:cNvPr id="74" name="TextBox 73"/>
          <p:cNvSpPr txBox="1"/>
          <p:nvPr/>
        </p:nvSpPr>
        <p:spPr>
          <a:xfrm>
            <a:off x="6858000" y="29834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$3</a:t>
            </a:r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6172200" y="2362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$3</a:t>
            </a:r>
            <a:endParaRPr lang="en-US" dirty="0"/>
          </a:p>
        </p:txBody>
      </p:sp>
      <p:sp>
        <p:nvSpPr>
          <p:cNvPr id="76" name="TextBox 75"/>
          <p:cNvSpPr txBox="1"/>
          <p:nvPr/>
        </p:nvSpPr>
        <p:spPr>
          <a:xfrm>
            <a:off x="8077200" y="2362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$3</a:t>
            </a:r>
            <a:endParaRPr 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6553200" y="40386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$3.25</a:t>
            </a:r>
            <a:endParaRPr lang="en-US" dirty="0"/>
          </a:p>
        </p:txBody>
      </p:sp>
      <p:sp>
        <p:nvSpPr>
          <p:cNvPr id="78" name="TextBox 77"/>
          <p:cNvSpPr txBox="1"/>
          <p:nvPr/>
        </p:nvSpPr>
        <p:spPr>
          <a:xfrm>
            <a:off x="6858000" y="53456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$2</a:t>
            </a:r>
            <a:endParaRPr lang="en-US" dirty="0"/>
          </a:p>
        </p:txBody>
      </p:sp>
      <p:sp>
        <p:nvSpPr>
          <p:cNvPr id="79" name="TextBox 78"/>
          <p:cNvSpPr txBox="1"/>
          <p:nvPr/>
        </p:nvSpPr>
        <p:spPr>
          <a:xfrm>
            <a:off x="6172200" y="4724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$2</a:t>
            </a:r>
            <a:endParaRPr lang="en-US" dirty="0"/>
          </a:p>
        </p:txBody>
      </p:sp>
      <p:sp>
        <p:nvSpPr>
          <p:cNvPr id="80" name="TextBox 79"/>
          <p:cNvSpPr txBox="1"/>
          <p:nvPr/>
        </p:nvSpPr>
        <p:spPr>
          <a:xfrm>
            <a:off x="8077200" y="47244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$3.25</a:t>
            </a:r>
            <a:endParaRPr lang="en-US" dirty="0"/>
          </a:p>
        </p:txBody>
      </p:sp>
      <p:sp>
        <p:nvSpPr>
          <p:cNvPr id="81" name="TextBox 80"/>
          <p:cNvSpPr txBox="1"/>
          <p:nvPr/>
        </p:nvSpPr>
        <p:spPr>
          <a:xfrm>
            <a:off x="3886200" y="40386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$2.5</a:t>
            </a:r>
            <a:endParaRPr lang="en-US" dirty="0"/>
          </a:p>
        </p:txBody>
      </p:sp>
      <p:sp>
        <p:nvSpPr>
          <p:cNvPr id="82" name="TextBox 81"/>
          <p:cNvSpPr txBox="1"/>
          <p:nvPr/>
        </p:nvSpPr>
        <p:spPr>
          <a:xfrm>
            <a:off x="3886200" y="5345668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$2.5</a:t>
            </a:r>
            <a:endParaRPr lang="en-US" dirty="0"/>
          </a:p>
        </p:txBody>
      </p:sp>
      <p:sp>
        <p:nvSpPr>
          <p:cNvPr id="83" name="TextBox 82"/>
          <p:cNvSpPr txBox="1"/>
          <p:nvPr/>
        </p:nvSpPr>
        <p:spPr>
          <a:xfrm>
            <a:off x="3276600" y="4724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$2.5</a:t>
            </a:r>
            <a:endParaRPr lang="en-US" dirty="0"/>
          </a:p>
        </p:txBody>
      </p:sp>
      <p:sp>
        <p:nvSpPr>
          <p:cNvPr id="84" name="TextBox 83"/>
          <p:cNvSpPr txBox="1"/>
          <p:nvPr/>
        </p:nvSpPr>
        <p:spPr>
          <a:xfrm>
            <a:off x="5334000" y="4724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$2.5</a:t>
            </a:r>
            <a:endParaRPr lang="en-US" dirty="0"/>
          </a:p>
        </p:txBody>
      </p:sp>
      <p:sp>
        <p:nvSpPr>
          <p:cNvPr id="85" name="TextBox 84"/>
          <p:cNvSpPr txBox="1"/>
          <p:nvPr/>
        </p:nvSpPr>
        <p:spPr>
          <a:xfrm>
            <a:off x="1371600" y="4038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$2</a:t>
            </a:r>
            <a:endParaRPr lang="en-US" dirty="0"/>
          </a:p>
        </p:txBody>
      </p:sp>
      <p:sp>
        <p:nvSpPr>
          <p:cNvPr id="86" name="TextBox 85"/>
          <p:cNvSpPr txBox="1"/>
          <p:nvPr/>
        </p:nvSpPr>
        <p:spPr>
          <a:xfrm>
            <a:off x="1371600" y="53456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$2</a:t>
            </a:r>
            <a:endParaRPr lang="en-US" dirty="0"/>
          </a:p>
        </p:txBody>
      </p:sp>
      <p:sp>
        <p:nvSpPr>
          <p:cNvPr id="87" name="TextBox 86"/>
          <p:cNvSpPr txBox="1"/>
          <p:nvPr/>
        </p:nvSpPr>
        <p:spPr>
          <a:xfrm>
            <a:off x="533400" y="4724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$2.2</a:t>
            </a:r>
            <a:endParaRPr lang="en-US" dirty="0"/>
          </a:p>
        </p:txBody>
      </p:sp>
      <p:sp>
        <p:nvSpPr>
          <p:cNvPr id="88" name="TextBox 87"/>
          <p:cNvSpPr txBox="1"/>
          <p:nvPr/>
        </p:nvSpPr>
        <p:spPr>
          <a:xfrm>
            <a:off x="2590800" y="4724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$2.2</a:t>
            </a:r>
            <a:endParaRPr lang="en-US" dirty="0"/>
          </a:p>
        </p:txBody>
      </p:sp>
      <p:cxnSp>
        <p:nvCxnSpPr>
          <p:cNvPr id="90" name="Straight Connector 89"/>
          <p:cNvCxnSpPr/>
          <p:nvPr/>
        </p:nvCxnSpPr>
        <p:spPr>
          <a:xfrm rot="5400000">
            <a:off x="800100" y="3848100"/>
            <a:ext cx="48006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 rot="5400000">
            <a:off x="3618706" y="3847307"/>
            <a:ext cx="48006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381000" y="3657600"/>
            <a:ext cx="82296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6248400" y="335280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Efficient and Pareto Eff.</a:t>
            </a:r>
            <a:endParaRPr lang="en-US" dirty="0"/>
          </a:p>
        </p:txBody>
      </p:sp>
      <p:sp>
        <p:nvSpPr>
          <p:cNvPr id="96" name="TextBox 95"/>
          <p:cNvSpPr txBox="1"/>
          <p:nvPr/>
        </p:nvSpPr>
        <p:spPr>
          <a:xfrm>
            <a:off x="6096000" y="5879068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Pareto Efficient</a:t>
            </a:r>
            <a:endParaRPr lang="en-US" dirty="0"/>
          </a:p>
        </p:txBody>
      </p:sp>
      <p:sp>
        <p:nvSpPr>
          <p:cNvPr id="97" name="TextBox 96"/>
          <p:cNvSpPr txBox="1"/>
          <p:nvPr/>
        </p:nvSpPr>
        <p:spPr>
          <a:xfrm>
            <a:off x="3352800" y="5879068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Pairwise Stable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" grpId="0"/>
      <p:bldP spid="96" grpId="0"/>
      <p:bldP spid="9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Efficient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Recall </a:t>
            </a:r>
            <a:r>
              <a:rPr lang="en-US" dirty="0" smtClean="0">
                <a:solidFill>
                  <a:schemeClr val="accent1"/>
                </a:solidFill>
                <a:latin typeface="Corbel"/>
              </a:rPr>
              <a:t>u</a:t>
            </a:r>
            <a:r>
              <a:rPr lang="en-US" baseline="-25000" dirty="0" smtClean="0">
                <a:solidFill>
                  <a:schemeClr val="accent1"/>
                </a:solidFill>
                <a:latin typeface="Corbel"/>
              </a:rPr>
              <a:t>i</a:t>
            </a:r>
            <a:r>
              <a:rPr lang="en-US" dirty="0" smtClean="0">
                <a:solidFill>
                  <a:schemeClr val="accent1"/>
                </a:solidFill>
                <a:latin typeface="Corbel"/>
              </a:rPr>
              <a:t>(G</a:t>
            </a:r>
            <a:r>
              <a:rPr lang="en-US" dirty="0" smtClean="0">
                <a:solidFill>
                  <a:schemeClr val="accent1"/>
                </a:solidFill>
              </a:rPr>
              <a:t>) = </a:t>
            </a:r>
            <a:r>
              <a:rPr lang="en-US" dirty="0" smtClean="0">
                <a:solidFill>
                  <a:schemeClr val="accent1"/>
                </a:solidFill>
                <a:latin typeface="Symbol"/>
                <a:sym typeface="Symbol"/>
              </a:rPr>
              <a:t></a:t>
            </a:r>
            <a:r>
              <a:rPr lang="en-US" baseline="-25000" dirty="0" smtClean="0">
                <a:solidFill>
                  <a:schemeClr val="accent1"/>
                </a:solidFill>
                <a:latin typeface="Corbel"/>
                <a:sym typeface="Symbol"/>
              </a:rPr>
              <a:t>j</a:t>
            </a:r>
            <a:r>
              <a:rPr lang="en-US" dirty="0" smtClean="0">
                <a:solidFill>
                  <a:schemeClr val="accent1"/>
                </a:solidFill>
              </a:rPr>
              <a:t> b(d(ij)) – c </a:t>
            </a:r>
            <a:r>
              <a:rPr lang="en-US" dirty="0" smtClean="0">
                <a:solidFill>
                  <a:schemeClr val="accent1"/>
                </a:solidFill>
                <a:latin typeface="cmsy10"/>
              </a:rPr>
              <a:t>¢</a:t>
            </a:r>
            <a:r>
              <a:rPr lang="en-US" dirty="0" smtClean="0">
                <a:solidFill>
                  <a:schemeClr val="accent1"/>
                </a:solidFill>
              </a:rPr>
              <a:t> deg(i)</a:t>
            </a:r>
            <a:r>
              <a:rPr lang="en-US" dirty="0" smtClean="0"/>
              <a:t>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</a:rPr>
              <a:t>Thm</a:t>
            </a:r>
            <a:r>
              <a:rPr lang="en-US" dirty="0" smtClean="0"/>
              <a:t>. The unique efficient network structure is</a:t>
            </a:r>
            <a:endParaRPr lang="en-US" i="1" dirty="0" smtClean="0"/>
          </a:p>
          <a:p>
            <a:pPr>
              <a:buNone/>
            </a:pPr>
            <a:r>
              <a:rPr lang="en-US" i="1" dirty="0" smtClean="0"/>
              <a:t>	</a:t>
            </a:r>
            <a:r>
              <a:rPr lang="en-US" dirty="0" smtClean="0"/>
              <a:t>1. the complete network if b(2) &lt; b(1) - c,</a:t>
            </a:r>
          </a:p>
          <a:p>
            <a:pPr>
              <a:buNone/>
            </a:pPr>
            <a:r>
              <a:rPr lang="en-US" dirty="0" smtClean="0"/>
              <a:t>	2. a star encompassing all nodes if b(1) - b(2) &lt; c &lt; b(1) + (n – 2)b(2)/2, and</a:t>
            </a:r>
          </a:p>
          <a:p>
            <a:pPr>
              <a:buNone/>
            </a:pPr>
            <a:r>
              <a:rPr lang="en-US" dirty="0" smtClean="0"/>
              <a:t>	3. the empty network if b(1) + (n – 2)b(2)/2 &lt; c.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Efficiency of Equilibria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For high and low costs, all equilibria are efficient.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For intermediate costs, equilibria may not be efficient.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Virtue of Selfishness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Can we quantify how much is lost due to selfish behavior of agents?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chemeClr val="accent1"/>
                </a:solidFill>
              </a:rPr>
              <a:t>Definition</a:t>
            </a:r>
            <a:r>
              <a:rPr lang="en-US" dirty="0" smtClean="0"/>
              <a:t>. The </a:t>
            </a:r>
            <a:r>
              <a:rPr lang="en-US" dirty="0" smtClean="0">
                <a:solidFill>
                  <a:schemeClr val="accent1"/>
                </a:solidFill>
              </a:rPr>
              <a:t>price of anarchy </a:t>
            </a:r>
            <a:r>
              <a:rPr lang="en-US" dirty="0" smtClean="0"/>
              <a:t>is the ratio of the worst equilibrium cost to the socially optimal cost.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Fabrikant et al., 2003: </a:t>
            </a:r>
            <a:r>
              <a:rPr lang="en-US" dirty="0" smtClean="0">
                <a:solidFill>
                  <a:schemeClr val="accent1"/>
                </a:solidFill>
                <a:latin typeface="Corbel"/>
              </a:rPr>
              <a:t>u</a:t>
            </a:r>
            <a:r>
              <a:rPr lang="en-US" baseline="-25000" dirty="0" smtClean="0">
                <a:solidFill>
                  <a:schemeClr val="accent1"/>
                </a:solidFill>
                <a:latin typeface="Corbel"/>
              </a:rPr>
              <a:t>i</a:t>
            </a:r>
            <a:r>
              <a:rPr lang="en-US" dirty="0" smtClean="0">
                <a:solidFill>
                  <a:schemeClr val="accent1"/>
                </a:solidFill>
                <a:latin typeface="Corbel"/>
              </a:rPr>
              <a:t>(G</a:t>
            </a:r>
            <a:r>
              <a:rPr lang="en-US" dirty="0" smtClean="0">
                <a:solidFill>
                  <a:schemeClr val="accent1"/>
                </a:solidFill>
              </a:rPr>
              <a:t>) = </a:t>
            </a:r>
            <a:r>
              <a:rPr lang="en-US" dirty="0" smtClean="0">
                <a:solidFill>
                  <a:schemeClr val="accent1"/>
                </a:solidFill>
                <a:latin typeface="Symbol"/>
                <a:sym typeface="Symbol"/>
              </a:rPr>
              <a:t></a:t>
            </a:r>
            <a:r>
              <a:rPr lang="en-US" baseline="-25000" dirty="0" smtClean="0">
                <a:solidFill>
                  <a:schemeClr val="accent1"/>
                </a:solidFill>
                <a:latin typeface="Corbel"/>
                <a:sym typeface="Symbol"/>
              </a:rPr>
              <a:t>j</a:t>
            </a:r>
            <a:r>
              <a:rPr lang="en-US" dirty="0" smtClean="0">
                <a:solidFill>
                  <a:schemeClr val="accent1"/>
                </a:solidFill>
              </a:rPr>
              <a:t> -d(ij) – c </a:t>
            </a:r>
            <a:r>
              <a:rPr lang="en-US" dirty="0" smtClean="0">
                <a:solidFill>
                  <a:schemeClr val="accent1"/>
                </a:solidFill>
                <a:latin typeface="cmsy10"/>
              </a:rPr>
              <a:t>¢</a:t>
            </a:r>
            <a:r>
              <a:rPr lang="en-US" dirty="0" smtClean="0">
                <a:solidFill>
                  <a:schemeClr val="accent1"/>
                </a:solidFill>
              </a:rPr>
              <a:t> deg(i)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 flipV="1">
            <a:off x="3843478" y="3405079"/>
            <a:ext cx="165614" cy="1656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 flipV="1">
            <a:off x="4505932" y="2743200"/>
            <a:ext cx="165614" cy="1656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 flipV="1">
            <a:off x="5168386" y="3405654"/>
            <a:ext cx="165614" cy="1656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 flipV="1">
            <a:off x="4505932" y="4068108"/>
            <a:ext cx="165614" cy="1656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>
            <a:stCxn id="5" idx="1"/>
            <a:endCxn id="4" idx="5"/>
          </p:cNvCxnSpPr>
          <p:nvPr/>
        </p:nvCxnSpPr>
        <p:spPr>
          <a:xfrm rot="5400000">
            <a:off x="3985125" y="2884272"/>
            <a:ext cx="544773" cy="545348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4" idx="7"/>
            <a:endCxn id="7" idx="3"/>
          </p:cNvCxnSpPr>
          <p:nvPr/>
        </p:nvCxnSpPr>
        <p:spPr>
          <a:xfrm rot="16200000" flipH="1">
            <a:off x="3984550" y="3546726"/>
            <a:ext cx="545923" cy="545348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7" idx="5"/>
            <a:endCxn id="6" idx="1"/>
          </p:cNvCxnSpPr>
          <p:nvPr/>
        </p:nvCxnSpPr>
        <p:spPr>
          <a:xfrm rot="5400000" flipH="1" flipV="1">
            <a:off x="4647292" y="3547014"/>
            <a:ext cx="545348" cy="545348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6" idx="3"/>
            <a:endCxn id="5" idx="7"/>
          </p:cNvCxnSpPr>
          <p:nvPr/>
        </p:nvCxnSpPr>
        <p:spPr>
          <a:xfrm rot="16200000" flipV="1">
            <a:off x="4647292" y="2884560"/>
            <a:ext cx="545348" cy="545348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362200" y="4495800"/>
            <a:ext cx="441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Social cost = 4 x (2c + 4) = 8c + 16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Fabrikant et al., 2003: </a:t>
            </a:r>
            <a:r>
              <a:rPr lang="en-US" dirty="0" smtClean="0">
                <a:solidFill>
                  <a:schemeClr val="accent1"/>
                </a:solidFill>
                <a:latin typeface="Corbel"/>
              </a:rPr>
              <a:t>u</a:t>
            </a:r>
            <a:r>
              <a:rPr lang="en-US" baseline="-25000" dirty="0" smtClean="0">
                <a:solidFill>
                  <a:schemeClr val="accent1"/>
                </a:solidFill>
                <a:latin typeface="Corbel"/>
              </a:rPr>
              <a:t>i</a:t>
            </a:r>
            <a:r>
              <a:rPr lang="en-US" dirty="0" smtClean="0">
                <a:solidFill>
                  <a:schemeClr val="accent1"/>
                </a:solidFill>
                <a:latin typeface="Corbel"/>
              </a:rPr>
              <a:t>(G</a:t>
            </a:r>
            <a:r>
              <a:rPr lang="en-US" dirty="0" smtClean="0">
                <a:solidFill>
                  <a:schemeClr val="accent1"/>
                </a:solidFill>
              </a:rPr>
              <a:t>) = </a:t>
            </a:r>
            <a:r>
              <a:rPr lang="en-US" dirty="0" smtClean="0">
                <a:solidFill>
                  <a:schemeClr val="accent1"/>
                </a:solidFill>
                <a:latin typeface="Symbol"/>
                <a:sym typeface="Symbol"/>
              </a:rPr>
              <a:t></a:t>
            </a:r>
            <a:r>
              <a:rPr lang="en-US" baseline="-25000" dirty="0" smtClean="0">
                <a:solidFill>
                  <a:schemeClr val="accent1"/>
                </a:solidFill>
                <a:latin typeface="Corbel"/>
                <a:sym typeface="Symbol"/>
              </a:rPr>
              <a:t>j</a:t>
            </a:r>
            <a:r>
              <a:rPr lang="en-US" dirty="0" smtClean="0">
                <a:solidFill>
                  <a:schemeClr val="accent1"/>
                </a:solidFill>
              </a:rPr>
              <a:t> -d(ij) – c </a:t>
            </a:r>
            <a:r>
              <a:rPr lang="en-US" dirty="0" smtClean="0">
                <a:solidFill>
                  <a:schemeClr val="accent1"/>
                </a:solidFill>
                <a:latin typeface="cmsy10"/>
              </a:rPr>
              <a:t>¢</a:t>
            </a:r>
            <a:r>
              <a:rPr lang="en-US" dirty="0" smtClean="0">
                <a:solidFill>
                  <a:schemeClr val="accent1"/>
                </a:solidFill>
              </a:rPr>
              <a:t> deg(i)</a:t>
            </a:r>
            <a:r>
              <a:rPr lang="en-US" dirty="0" smtClean="0"/>
              <a:t>.  Suppose c = 2.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 flipV="1">
            <a:off x="1905000" y="3971957"/>
            <a:ext cx="165614" cy="1656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 flipV="1">
            <a:off x="2567454" y="3310078"/>
            <a:ext cx="165614" cy="1656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 flipV="1">
            <a:off x="3229908" y="3972532"/>
            <a:ext cx="165614" cy="1656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 flipV="1">
            <a:off x="2567454" y="4634986"/>
            <a:ext cx="165614" cy="1656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>
            <a:stCxn id="5" idx="1"/>
            <a:endCxn id="4" idx="5"/>
          </p:cNvCxnSpPr>
          <p:nvPr/>
        </p:nvCxnSpPr>
        <p:spPr>
          <a:xfrm rot="5400000">
            <a:off x="2046647" y="3451150"/>
            <a:ext cx="544773" cy="545348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6" idx="3"/>
            <a:endCxn id="5" idx="7"/>
          </p:cNvCxnSpPr>
          <p:nvPr/>
        </p:nvCxnSpPr>
        <p:spPr>
          <a:xfrm rot="16200000" flipV="1">
            <a:off x="2708814" y="3451438"/>
            <a:ext cx="545348" cy="545348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5" idx="0"/>
            <a:endCxn id="7" idx="4"/>
          </p:cNvCxnSpPr>
          <p:nvPr/>
        </p:nvCxnSpPr>
        <p:spPr>
          <a:xfrm rot="5400000">
            <a:off x="2070614" y="4055339"/>
            <a:ext cx="115929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219200" y="5181600"/>
            <a:ext cx="289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Socially optimal network cost = 9 + 3 x 7 = 30</a:t>
            </a:r>
            <a:endParaRPr lang="en-US" dirty="0"/>
          </a:p>
        </p:txBody>
      </p:sp>
      <p:sp>
        <p:nvSpPr>
          <p:cNvPr id="17" name="Oval 16"/>
          <p:cNvSpPr/>
          <p:nvPr/>
        </p:nvSpPr>
        <p:spPr>
          <a:xfrm flipV="1">
            <a:off x="5410200" y="4014679"/>
            <a:ext cx="165614" cy="1656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 flipV="1">
            <a:off x="6072654" y="3352800"/>
            <a:ext cx="165614" cy="1656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 flipV="1">
            <a:off x="6735108" y="4015254"/>
            <a:ext cx="165614" cy="1656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 flipV="1">
            <a:off x="6072654" y="4677708"/>
            <a:ext cx="165614" cy="1656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Arrow Connector 20"/>
          <p:cNvCxnSpPr>
            <a:stCxn id="18" idx="1"/>
            <a:endCxn id="17" idx="5"/>
          </p:cNvCxnSpPr>
          <p:nvPr/>
        </p:nvCxnSpPr>
        <p:spPr>
          <a:xfrm rot="5400000">
            <a:off x="5551847" y="3493872"/>
            <a:ext cx="544773" cy="545348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9" idx="3"/>
            <a:endCxn id="18" idx="7"/>
          </p:cNvCxnSpPr>
          <p:nvPr/>
        </p:nvCxnSpPr>
        <p:spPr>
          <a:xfrm rot="16200000" flipV="1">
            <a:off x="6214014" y="3494160"/>
            <a:ext cx="545348" cy="545348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724400" y="5184648"/>
            <a:ext cx="289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 stable network </a:t>
            </a:r>
          </a:p>
          <a:p>
            <a:pPr algn="ctr"/>
            <a:r>
              <a:rPr lang="en-US" dirty="0" smtClean="0"/>
              <a:t>cost = 8 x 2 + 16 = 32</a:t>
            </a:r>
            <a:endParaRPr lang="en-US" dirty="0"/>
          </a:p>
        </p:txBody>
      </p:sp>
      <p:cxnSp>
        <p:nvCxnSpPr>
          <p:cNvPr id="28" name="Straight Connector 27"/>
          <p:cNvCxnSpPr>
            <a:stCxn id="17" idx="7"/>
            <a:endCxn id="20" idx="3"/>
          </p:cNvCxnSpPr>
          <p:nvPr/>
        </p:nvCxnSpPr>
        <p:spPr>
          <a:xfrm rot="16200000" flipH="1">
            <a:off x="5551273" y="4156326"/>
            <a:ext cx="545923" cy="5453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20" idx="5"/>
            <a:endCxn id="19" idx="1"/>
          </p:cNvCxnSpPr>
          <p:nvPr/>
        </p:nvCxnSpPr>
        <p:spPr>
          <a:xfrm rot="5400000" flipH="1" flipV="1">
            <a:off x="6214014" y="4156614"/>
            <a:ext cx="545348" cy="5453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3276601" y="2082225"/>
            <a:ext cx="563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Price of anarchy is ≥ 16/15.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  <p:bldP spid="24" grpId="0"/>
      <p:bldP spid="3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Recall </a:t>
            </a:r>
            <a:r>
              <a:rPr lang="en-US" dirty="0" smtClean="0">
                <a:solidFill>
                  <a:schemeClr val="accent1"/>
                </a:solidFill>
                <a:latin typeface="Corbel"/>
              </a:rPr>
              <a:t>u</a:t>
            </a:r>
            <a:r>
              <a:rPr lang="en-US" baseline="-25000" dirty="0" smtClean="0">
                <a:solidFill>
                  <a:schemeClr val="accent1"/>
                </a:solidFill>
                <a:latin typeface="Corbel"/>
              </a:rPr>
              <a:t>i</a:t>
            </a:r>
            <a:r>
              <a:rPr lang="en-US" dirty="0" smtClean="0">
                <a:solidFill>
                  <a:schemeClr val="accent1"/>
                </a:solidFill>
                <a:latin typeface="Corbel"/>
              </a:rPr>
              <a:t>(G</a:t>
            </a:r>
            <a:r>
              <a:rPr lang="en-US" dirty="0" smtClean="0">
                <a:solidFill>
                  <a:schemeClr val="accent1"/>
                </a:solidFill>
              </a:rPr>
              <a:t>) = </a:t>
            </a:r>
            <a:r>
              <a:rPr lang="en-US" dirty="0" smtClean="0">
                <a:solidFill>
                  <a:schemeClr val="accent1"/>
                </a:solidFill>
                <a:latin typeface="Symbol"/>
                <a:sym typeface="Symbol"/>
              </a:rPr>
              <a:t></a:t>
            </a:r>
            <a:r>
              <a:rPr lang="en-US" baseline="-25000" dirty="0" smtClean="0">
                <a:solidFill>
                  <a:schemeClr val="accent1"/>
                </a:solidFill>
                <a:latin typeface="Corbel"/>
                <a:sym typeface="Symbol"/>
              </a:rPr>
              <a:t>j</a:t>
            </a:r>
            <a:r>
              <a:rPr lang="en-US" dirty="0" smtClean="0">
                <a:solidFill>
                  <a:schemeClr val="accent1"/>
                </a:solidFill>
              </a:rPr>
              <a:t> -d(ij) – c </a:t>
            </a:r>
            <a:r>
              <a:rPr lang="en-US" dirty="0" smtClean="0">
                <a:solidFill>
                  <a:schemeClr val="accent1"/>
                </a:solidFill>
                <a:latin typeface="cmsy10"/>
              </a:rPr>
              <a:t>¢</a:t>
            </a:r>
            <a:r>
              <a:rPr lang="en-US" dirty="0" smtClean="0">
                <a:solidFill>
                  <a:schemeClr val="accent1"/>
                </a:solidFill>
              </a:rPr>
              <a:t> deg(i)</a:t>
            </a:r>
            <a:r>
              <a:rPr lang="en-US" dirty="0" smtClean="0"/>
              <a:t>.  </a:t>
            </a:r>
          </a:p>
          <a:p>
            <a:pPr>
              <a:buNone/>
            </a:pPr>
            <a:r>
              <a:rPr lang="en-US" dirty="0" smtClean="0"/>
              <a:t>1. What are the </a:t>
            </a:r>
            <a:r>
              <a:rPr lang="en-US" dirty="0" smtClean="0">
                <a:solidFill>
                  <a:schemeClr val="accent1"/>
                </a:solidFill>
              </a:rPr>
              <a:t>efficient</a:t>
            </a:r>
            <a:r>
              <a:rPr lang="en-US" dirty="0" smtClean="0"/>
              <a:t> networks?</a:t>
            </a:r>
          </a:p>
          <a:p>
            <a:pPr>
              <a:buNone/>
            </a:pPr>
            <a:r>
              <a:rPr lang="en-US" dirty="0" smtClean="0"/>
              <a:t>	c &lt; 1 </a:t>
            </a:r>
            <a:r>
              <a:rPr lang="en-US" dirty="0" smtClean="0">
                <a:sym typeface="Wingdings" pitchFamily="2" charset="2"/>
              </a:rPr>
              <a:t> the complete graph</a:t>
            </a:r>
          </a:p>
          <a:p>
            <a:pPr>
              <a:buNone/>
            </a:pPr>
            <a:r>
              <a:rPr lang="en-US" dirty="0" smtClean="0">
                <a:sym typeface="Wingdings" pitchFamily="2" charset="2"/>
              </a:rPr>
              <a:t>	c &gt; 1  a star</a:t>
            </a:r>
          </a:p>
          <a:p>
            <a:pPr>
              <a:buNone/>
            </a:pPr>
            <a:r>
              <a:rPr lang="en-US" dirty="0" smtClean="0">
                <a:sym typeface="Wingdings" pitchFamily="2" charset="2"/>
              </a:rPr>
              <a:t>2. </a:t>
            </a:r>
            <a:r>
              <a:rPr lang="en-US" dirty="0" smtClean="0"/>
              <a:t>What are the </a:t>
            </a:r>
            <a:r>
              <a:rPr lang="en-US" dirty="0" smtClean="0">
                <a:solidFill>
                  <a:schemeClr val="accent1"/>
                </a:solidFill>
              </a:rPr>
              <a:t>stable</a:t>
            </a:r>
            <a:r>
              <a:rPr lang="en-US" dirty="0" smtClean="0"/>
              <a:t> networks?</a:t>
            </a:r>
          </a:p>
          <a:p>
            <a:pPr>
              <a:buNone/>
            </a:pPr>
            <a:r>
              <a:rPr lang="en-US" dirty="0" smtClean="0"/>
              <a:t>	c &lt; 1 </a:t>
            </a:r>
            <a:r>
              <a:rPr lang="en-US" dirty="0" smtClean="0">
                <a:sym typeface="Wingdings" pitchFamily="2" charset="2"/>
              </a:rPr>
              <a:t> the complete graph</a:t>
            </a:r>
          </a:p>
          <a:p>
            <a:pPr>
              <a:buNone/>
            </a:pPr>
            <a:r>
              <a:rPr lang="en-US" dirty="0" smtClean="0">
                <a:sym typeface="Wingdings" pitchFamily="2" charset="2"/>
              </a:rPr>
              <a:t>	c &gt; 1  a star …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Fabrikant et al., 2003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Let </a:t>
            </a:r>
            <a:r>
              <a:rPr lang="en-US" dirty="0" smtClean="0">
                <a:solidFill>
                  <a:schemeClr val="accent1"/>
                </a:solidFill>
                <a:latin typeface="Corbel"/>
              </a:rPr>
              <a:t>u</a:t>
            </a:r>
            <a:r>
              <a:rPr lang="en-US" baseline="-25000" dirty="0" smtClean="0">
                <a:solidFill>
                  <a:schemeClr val="accent1"/>
                </a:solidFill>
                <a:latin typeface="Corbel"/>
              </a:rPr>
              <a:t>i</a:t>
            </a:r>
            <a:r>
              <a:rPr lang="en-US" dirty="0" smtClean="0">
                <a:solidFill>
                  <a:schemeClr val="accent1"/>
                </a:solidFill>
                <a:latin typeface="Corbel"/>
              </a:rPr>
              <a:t>(G</a:t>
            </a:r>
            <a:r>
              <a:rPr lang="en-US" dirty="0" smtClean="0">
                <a:solidFill>
                  <a:schemeClr val="accent1"/>
                </a:solidFill>
              </a:rPr>
              <a:t>) = </a:t>
            </a:r>
            <a:r>
              <a:rPr lang="en-US" dirty="0" smtClean="0">
                <a:solidFill>
                  <a:schemeClr val="accent1"/>
                </a:solidFill>
                <a:latin typeface="Symbol"/>
                <a:sym typeface="Symbol"/>
              </a:rPr>
              <a:t></a:t>
            </a:r>
            <a:r>
              <a:rPr lang="en-US" baseline="-25000" dirty="0" smtClean="0">
                <a:solidFill>
                  <a:schemeClr val="accent1"/>
                </a:solidFill>
                <a:latin typeface="Corbel"/>
                <a:sym typeface="Symbol"/>
              </a:rPr>
              <a:t>j</a:t>
            </a:r>
            <a:r>
              <a:rPr lang="en-US" dirty="0" smtClean="0">
                <a:solidFill>
                  <a:schemeClr val="accent1"/>
                </a:solidFill>
              </a:rPr>
              <a:t> -d(ij) – c </a:t>
            </a:r>
            <a:r>
              <a:rPr lang="en-US" dirty="0" smtClean="0">
                <a:solidFill>
                  <a:schemeClr val="accent1"/>
                </a:solidFill>
                <a:latin typeface="cmsy10"/>
              </a:rPr>
              <a:t>¢</a:t>
            </a:r>
            <a:r>
              <a:rPr lang="en-US" dirty="0" smtClean="0">
                <a:solidFill>
                  <a:schemeClr val="accent1"/>
                </a:solidFill>
              </a:rPr>
              <a:t> deg(i)</a:t>
            </a:r>
            <a:r>
              <a:rPr lang="en-US" dirty="0" smtClean="0"/>
              <a:t>.  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chemeClr val="accent1"/>
                </a:solidFill>
              </a:rPr>
              <a:t>Thm</a:t>
            </a:r>
            <a:r>
              <a:rPr lang="en-US" dirty="0" smtClean="0"/>
              <a:t>. The price of anarchy is at most </a:t>
            </a:r>
            <a:r>
              <a:rPr lang="en-US" dirty="0" smtClean="0">
                <a:solidFill>
                  <a:schemeClr val="accent1"/>
                </a:solidFill>
              </a:rPr>
              <a:t>(17 ∙ √c)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chemeClr val="accent1"/>
                </a:solidFill>
              </a:rPr>
              <a:t>Proof Sketch</a:t>
            </a:r>
            <a:r>
              <a:rPr lang="en-US" dirty="0" smtClean="0"/>
              <a:t>. On board.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Externalities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Our actions impact those around us.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Positive impact = positive externalities</a:t>
            </a:r>
          </a:p>
          <a:p>
            <a:pPr algn="ctr">
              <a:buNone/>
            </a:pPr>
            <a:r>
              <a:rPr lang="en-US" dirty="0" smtClean="0"/>
              <a:t>Negative impact = negative externalites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Externalities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Positive externalities</a:t>
            </a:r>
          </a:p>
          <a:p>
            <a:pPr>
              <a:buNone/>
            </a:pPr>
            <a:r>
              <a:rPr lang="en-US" dirty="0" smtClean="0"/>
              <a:t>	 Fabrikant et al.: </a:t>
            </a:r>
            <a:r>
              <a:rPr lang="en-US" dirty="0" smtClean="0">
                <a:solidFill>
                  <a:schemeClr val="accent1"/>
                </a:solidFill>
                <a:latin typeface="Corbel"/>
              </a:rPr>
              <a:t>u</a:t>
            </a:r>
            <a:r>
              <a:rPr lang="en-US" baseline="-25000" dirty="0" smtClean="0">
                <a:solidFill>
                  <a:schemeClr val="accent1"/>
                </a:solidFill>
                <a:latin typeface="Corbel"/>
              </a:rPr>
              <a:t>i</a:t>
            </a:r>
            <a:r>
              <a:rPr lang="en-US" dirty="0" smtClean="0">
                <a:solidFill>
                  <a:schemeClr val="accent1"/>
                </a:solidFill>
                <a:latin typeface="Corbel"/>
              </a:rPr>
              <a:t>(G</a:t>
            </a:r>
            <a:r>
              <a:rPr lang="en-US" dirty="0" smtClean="0">
                <a:solidFill>
                  <a:schemeClr val="accent1"/>
                </a:solidFill>
              </a:rPr>
              <a:t>) = </a:t>
            </a:r>
            <a:r>
              <a:rPr lang="en-US" dirty="0" smtClean="0">
                <a:solidFill>
                  <a:schemeClr val="accent1"/>
                </a:solidFill>
                <a:latin typeface="Symbol"/>
                <a:sym typeface="Symbol"/>
              </a:rPr>
              <a:t></a:t>
            </a:r>
            <a:r>
              <a:rPr lang="en-US" baseline="-25000" dirty="0" smtClean="0">
                <a:solidFill>
                  <a:schemeClr val="accent1"/>
                </a:solidFill>
                <a:latin typeface="Corbel"/>
                <a:sym typeface="Symbol"/>
              </a:rPr>
              <a:t>j</a:t>
            </a:r>
            <a:r>
              <a:rPr lang="en-US" dirty="0" smtClean="0">
                <a:solidFill>
                  <a:schemeClr val="accent1"/>
                </a:solidFill>
              </a:rPr>
              <a:t> -d(ij) – c </a:t>
            </a:r>
            <a:r>
              <a:rPr lang="en-US" dirty="0" smtClean="0">
                <a:solidFill>
                  <a:schemeClr val="accent1"/>
                </a:solidFill>
                <a:latin typeface="cmsy10"/>
              </a:rPr>
              <a:t>¢</a:t>
            </a:r>
            <a:r>
              <a:rPr lang="en-US" dirty="0" smtClean="0">
                <a:solidFill>
                  <a:schemeClr val="accent1"/>
                </a:solidFill>
              </a:rPr>
              <a:t> deg(i)</a:t>
            </a:r>
            <a:r>
              <a:rPr lang="en-US" dirty="0" smtClean="0"/>
              <a:t>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Negative externalities</a:t>
            </a:r>
          </a:p>
          <a:p>
            <a:pPr>
              <a:buNone/>
            </a:pPr>
            <a:r>
              <a:rPr lang="en-US" dirty="0" smtClean="0"/>
              <a:t>	Jackson and Wolinsky: co-authorship model.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Picking Friends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Based on …</a:t>
            </a:r>
          </a:p>
          <a:p>
            <a:pPr>
              <a:buNone/>
            </a:pPr>
            <a:endParaRPr lang="en-US" sz="2000" dirty="0" smtClean="0"/>
          </a:p>
          <a:p>
            <a:pPr algn="ctr">
              <a:buNone/>
            </a:pPr>
            <a:r>
              <a:rPr lang="en-US" sz="4000" dirty="0" smtClean="0">
                <a:solidFill>
                  <a:schemeClr val="accent1"/>
                </a:solidFill>
              </a:rPr>
              <a:t>chance</a:t>
            </a:r>
            <a:r>
              <a:rPr lang="en-US" dirty="0" smtClean="0"/>
              <a:t>?</a:t>
            </a:r>
          </a:p>
          <a:p>
            <a:pPr algn="ctr">
              <a:buNone/>
            </a:pPr>
            <a:r>
              <a:rPr lang="en-US" dirty="0" smtClean="0"/>
              <a:t>relatives, teachers, roommates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or more of a </a:t>
            </a:r>
            <a:r>
              <a:rPr lang="en-US" sz="4000" dirty="0" smtClean="0">
                <a:solidFill>
                  <a:schemeClr val="accent1"/>
                </a:solidFill>
              </a:rPr>
              <a:t>quid-pro-quo</a:t>
            </a:r>
            <a:r>
              <a:rPr lang="en-US" dirty="0" smtClean="0"/>
              <a:t>?</a:t>
            </a:r>
          </a:p>
          <a:p>
            <a:pPr algn="ctr">
              <a:buNone/>
            </a:pPr>
            <a:r>
              <a:rPr lang="en-US" dirty="0" smtClean="0"/>
              <a:t>professional societies, study groups, your SO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Co-authorship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 </a:t>
            </a:r>
            <a:r>
              <a:rPr lang="en-US" dirty="0" smtClean="0">
                <a:solidFill>
                  <a:schemeClr val="accent1"/>
                </a:solidFill>
                <a:latin typeface="Corbel"/>
              </a:rPr>
              <a:t>u</a:t>
            </a:r>
            <a:r>
              <a:rPr lang="en-US" baseline="-25000" dirty="0" smtClean="0">
                <a:solidFill>
                  <a:schemeClr val="accent1"/>
                </a:solidFill>
                <a:latin typeface="Corbel"/>
              </a:rPr>
              <a:t>i</a:t>
            </a:r>
            <a:r>
              <a:rPr lang="en-US" dirty="0" smtClean="0">
                <a:solidFill>
                  <a:schemeClr val="accent1"/>
                </a:solidFill>
                <a:latin typeface="Corbel"/>
              </a:rPr>
              <a:t>(G</a:t>
            </a:r>
            <a:r>
              <a:rPr lang="en-US" dirty="0" smtClean="0">
                <a:solidFill>
                  <a:schemeClr val="accent1"/>
                </a:solidFill>
              </a:rPr>
              <a:t>) = </a:t>
            </a:r>
            <a:r>
              <a:rPr lang="en-US" dirty="0" smtClean="0">
                <a:solidFill>
                  <a:schemeClr val="accent1"/>
                </a:solidFill>
                <a:latin typeface="Symbol"/>
                <a:sym typeface="Symbol"/>
              </a:rPr>
              <a:t></a:t>
            </a:r>
            <a:r>
              <a:rPr lang="en-US" baseline="-25000" dirty="0" smtClean="0">
                <a:solidFill>
                  <a:schemeClr val="accent1"/>
                </a:solidFill>
                <a:latin typeface="Corbel"/>
                <a:sym typeface="Symbol"/>
              </a:rPr>
              <a:t>j</a:t>
            </a:r>
            <a:r>
              <a:rPr lang="en-US" dirty="0" smtClean="0">
                <a:solidFill>
                  <a:schemeClr val="accent1"/>
                </a:solidFill>
              </a:rPr>
              <a:t> 1/deg(j) + 1/deg(i) + 1/(deg(j).deg(i))</a:t>
            </a:r>
            <a:endParaRPr lang="en-US" dirty="0"/>
          </a:p>
        </p:txBody>
      </p:sp>
      <p:sp>
        <p:nvSpPr>
          <p:cNvPr id="4" name="Rounded Rectangular Callout 3"/>
          <p:cNvSpPr/>
          <p:nvPr/>
        </p:nvSpPr>
        <p:spPr>
          <a:xfrm>
            <a:off x="1828800" y="3657600"/>
            <a:ext cx="1981200" cy="1143000"/>
          </a:xfrm>
          <a:prstGeom prst="wedgeRoundRectCallout">
            <a:avLst>
              <a:gd name="adj1" fmla="val 9779"/>
              <a:gd name="adj2" fmla="val -7559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Amount of time i spends on project</a:t>
            </a:r>
            <a:endParaRPr lang="en-US" dirty="0"/>
          </a:p>
        </p:txBody>
      </p:sp>
      <p:sp>
        <p:nvSpPr>
          <p:cNvPr id="5" name="Rounded Rectangular Callout 4"/>
          <p:cNvSpPr/>
          <p:nvPr/>
        </p:nvSpPr>
        <p:spPr>
          <a:xfrm>
            <a:off x="3886200" y="3657600"/>
            <a:ext cx="1981200" cy="1143000"/>
          </a:xfrm>
          <a:prstGeom prst="wedgeRoundRectCallout">
            <a:avLst>
              <a:gd name="adj1" fmla="val 9779"/>
              <a:gd name="adj2" fmla="val -7559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Amount of time j spends on project</a:t>
            </a:r>
            <a:endParaRPr lang="en-US" dirty="0"/>
          </a:p>
        </p:txBody>
      </p:sp>
      <p:sp>
        <p:nvSpPr>
          <p:cNvPr id="6" name="Rounded Rectangular Callout 5"/>
          <p:cNvSpPr/>
          <p:nvPr/>
        </p:nvSpPr>
        <p:spPr>
          <a:xfrm>
            <a:off x="5943600" y="3657600"/>
            <a:ext cx="1981200" cy="1143000"/>
          </a:xfrm>
          <a:prstGeom prst="wedgeRoundRectCallout">
            <a:avLst>
              <a:gd name="adj1" fmla="val 9779"/>
              <a:gd name="adj2" fmla="val -7559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Amount of time i spends working with j on project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Co-authorship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</a:rPr>
              <a:t>Theorem</a:t>
            </a:r>
            <a:r>
              <a:rPr lang="en-US" dirty="0" smtClean="0"/>
              <a:t>.  If n is even and n &gt; 3, then</a:t>
            </a:r>
          </a:p>
          <a:p>
            <a:pPr>
              <a:buNone/>
            </a:pPr>
            <a:r>
              <a:rPr lang="en-US" dirty="0" smtClean="0"/>
              <a:t>	1. the efficient network consists of n/2 separate pairs</a:t>
            </a:r>
          </a:p>
          <a:p>
            <a:pPr>
              <a:buNone/>
            </a:pPr>
            <a:r>
              <a:rPr lang="en-US" dirty="0" smtClean="0"/>
              <a:t>	2. pairwise stable networks are inefficient and consistent of components of geometrically growing size.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</a:rPr>
              <a:t>Proof</a:t>
            </a:r>
            <a:r>
              <a:rPr lang="en-US" dirty="0" smtClean="0"/>
              <a:t>. In book.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Inefficiency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In both models, inefficiencies arise because of externalities.  That is, individuals do not account for global effect of local actions.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>
                <a:solidFill>
                  <a:schemeClr val="accent1"/>
                </a:solidFill>
              </a:rPr>
              <a:t>Fixes</a:t>
            </a:r>
            <a:r>
              <a:rPr lang="en-US" dirty="0" smtClean="0"/>
              <a:t>: taxes, subsidies, …</a:t>
            </a: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Readings:</a:t>
            </a:r>
          </a:p>
          <a:p>
            <a:pPr lvl="1"/>
            <a:r>
              <a:rPr lang="en-US" dirty="0" smtClean="0"/>
              <a:t>Social and Economic Networks, Chapter 6 (Chapter 11 optional)</a:t>
            </a:r>
          </a:p>
          <a:p>
            <a:pPr lvl="1"/>
            <a:r>
              <a:rPr lang="en-US" dirty="0" smtClean="0"/>
              <a:t>J. Kleinberg, S. Suri, E. Tardos, and T. Wexler.  </a:t>
            </a:r>
            <a:r>
              <a:rPr lang="en-US" i="1" dirty="0" smtClean="0"/>
              <a:t>Strategic Network Formation with Structural Holes</a:t>
            </a:r>
            <a:r>
              <a:rPr lang="en-US" dirty="0" smtClean="0"/>
              <a:t>. ACM Conference on Electronic Commerce, 2008.</a:t>
            </a:r>
          </a:p>
          <a:p>
            <a:r>
              <a:rPr lang="en-US" dirty="0" smtClean="0"/>
              <a:t>Reaction to Kleinberg et al, or paper of your choice</a:t>
            </a:r>
          </a:p>
          <a:p>
            <a:r>
              <a:rPr lang="en-US" dirty="0" smtClean="0"/>
              <a:t>Project proposals due 12/2/2009.</a:t>
            </a:r>
          </a:p>
          <a:p>
            <a:r>
              <a:rPr lang="en-US" dirty="0" smtClean="0"/>
              <a:t>Presentation volunteer</a:t>
            </a:r>
            <a:r>
              <a:rPr lang="en-US" dirty="0" smtClean="0"/>
              <a:t>? </a:t>
            </a:r>
            <a:r>
              <a:rPr lang="en-US" smtClean="0"/>
              <a:t>Arun.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Friends with 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Having friends incurs a </a:t>
            </a:r>
            <a:r>
              <a:rPr lang="en-US" dirty="0" smtClean="0">
                <a:solidFill>
                  <a:schemeClr val="accent1"/>
                </a:solidFill>
              </a:rPr>
              <a:t>cost </a:t>
            </a:r>
            <a:r>
              <a:rPr lang="en-US" dirty="0" smtClean="0"/>
              <a:t>… </a:t>
            </a:r>
          </a:p>
          <a:p>
            <a:pPr algn="ctr">
              <a:buNone/>
            </a:pPr>
            <a:r>
              <a:rPr lang="en-US" dirty="0" smtClean="0"/>
              <a:t>and also offers a </a:t>
            </a:r>
            <a:r>
              <a:rPr lang="en-US" dirty="0" smtClean="0">
                <a:solidFill>
                  <a:schemeClr val="accent1"/>
                </a:solidFill>
              </a:rPr>
              <a:t>benefit</a:t>
            </a:r>
            <a:r>
              <a:rPr lang="en-US" dirty="0" smtClean="0"/>
              <a:t>.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>
                <a:latin typeface="Corbel"/>
              </a:rPr>
              <a:t>u</a:t>
            </a:r>
            <a:r>
              <a:rPr lang="en-US" baseline="-25000" dirty="0" smtClean="0">
                <a:latin typeface="Corbel"/>
              </a:rPr>
              <a:t>i</a:t>
            </a:r>
            <a:r>
              <a:rPr lang="en-US" dirty="0" smtClean="0">
                <a:latin typeface="Corbel"/>
              </a:rPr>
              <a:t>(G</a:t>
            </a:r>
            <a:r>
              <a:rPr lang="en-US" dirty="0" smtClean="0"/>
              <a:t>) = net benefit to i of social network 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Friends with 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The more distant a friend, the less the benefit.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Let b map distance to benefit:</a:t>
            </a:r>
          </a:p>
          <a:p>
            <a:pPr algn="ctr">
              <a:buNone/>
            </a:pPr>
            <a:r>
              <a:rPr lang="en-US" dirty="0" smtClean="0">
                <a:solidFill>
                  <a:schemeClr val="accent1"/>
                </a:solidFill>
              </a:rPr>
              <a:t>b(d(ij)) = benefit to i of j at distance d(ij)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Then utility to i in network G is:</a:t>
            </a:r>
          </a:p>
          <a:p>
            <a:pPr algn="ctr">
              <a:buNone/>
            </a:pPr>
            <a:r>
              <a:rPr lang="en-US" dirty="0" smtClean="0">
                <a:solidFill>
                  <a:schemeClr val="accent1"/>
                </a:solidFill>
                <a:latin typeface="Corbel"/>
              </a:rPr>
              <a:t>u</a:t>
            </a:r>
            <a:r>
              <a:rPr lang="en-US" baseline="-25000" dirty="0" smtClean="0">
                <a:solidFill>
                  <a:schemeClr val="accent1"/>
                </a:solidFill>
                <a:latin typeface="Corbel"/>
              </a:rPr>
              <a:t>i</a:t>
            </a:r>
            <a:r>
              <a:rPr lang="en-US" dirty="0" smtClean="0">
                <a:solidFill>
                  <a:schemeClr val="accent1"/>
                </a:solidFill>
                <a:latin typeface="Corbel"/>
              </a:rPr>
              <a:t>(G</a:t>
            </a:r>
            <a:r>
              <a:rPr lang="en-US" dirty="0" smtClean="0">
                <a:solidFill>
                  <a:schemeClr val="accent1"/>
                </a:solidFill>
              </a:rPr>
              <a:t>) = </a:t>
            </a:r>
            <a:r>
              <a:rPr lang="en-US" dirty="0" smtClean="0">
                <a:solidFill>
                  <a:schemeClr val="accent1"/>
                </a:solidFill>
                <a:latin typeface="Symbol"/>
                <a:sym typeface="Symbol"/>
              </a:rPr>
              <a:t></a:t>
            </a:r>
            <a:r>
              <a:rPr lang="en-US" baseline="-25000" dirty="0" smtClean="0">
                <a:solidFill>
                  <a:schemeClr val="accent1"/>
                </a:solidFill>
                <a:latin typeface="Corbel"/>
                <a:sym typeface="Symbol"/>
              </a:rPr>
              <a:t>j</a:t>
            </a:r>
            <a:r>
              <a:rPr lang="en-US" dirty="0" smtClean="0">
                <a:solidFill>
                  <a:schemeClr val="accent1"/>
                </a:solidFill>
              </a:rPr>
              <a:t> b(d(ij)) – c </a:t>
            </a:r>
            <a:r>
              <a:rPr lang="en-US" dirty="0" smtClean="0">
                <a:solidFill>
                  <a:schemeClr val="accent1"/>
                </a:solidFill>
                <a:latin typeface="cmsy10"/>
              </a:rPr>
              <a:t>¢</a:t>
            </a:r>
            <a:r>
              <a:rPr lang="en-US" dirty="0" smtClean="0">
                <a:solidFill>
                  <a:schemeClr val="accent1"/>
                </a:solidFill>
              </a:rPr>
              <a:t> deg(i)</a:t>
            </a:r>
          </a:p>
        </p:txBody>
      </p:sp>
      <p:sp>
        <p:nvSpPr>
          <p:cNvPr id="4" name="Rounded Rectangular Callout 3"/>
          <p:cNvSpPr/>
          <p:nvPr/>
        </p:nvSpPr>
        <p:spPr>
          <a:xfrm>
            <a:off x="6172200" y="4038600"/>
            <a:ext cx="1905000" cy="1143000"/>
          </a:xfrm>
          <a:prstGeom prst="wedgeRoundRectCallout">
            <a:avLst>
              <a:gd name="adj1" fmla="val -86547"/>
              <a:gd name="adj2" fmla="val 5678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Cost of link formation.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Life is a Game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>
                <a:solidFill>
                  <a:schemeClr val="accent1"/>
                </a:solidFill>
              </a:rPr>
              <a:t>Players</a:t>
            </a:r>
            <a:r>
              <a:rPr lang="en-US" dirty="0" smtClean="0"/>
              <a:t>: V = {1, …, n}</a:t>
            </a:r>
          </a:p>
          <a:p>
            <a:pPr algn="ctr">
              <a:buNone/>
            </a:pPr>
            <a:r>
              <a:rPr lang="en-US" dirty="0" smtClean="0">
                <a:solidFill>
                  <a:schemeClr val="accent1"/>
                </a:solidFill>
              </a:rPr>
              <a:t>Strategies</a:t>
            </a:r>
            <a:r>
              <a:rPr lang="en-US" dirty="0" smtClean="0"/>
              <a:t>: S in {1, …, n}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Outcome is (directed network) G(V,E) </a:t>
            </a:r>
          </a:p>
          <a:p>
            <a:pPr algn="ctr">
              <a:buNone/>
            </a:pPr>
            <a:r>
              <a:rPr lang="en-US" dirty="0" smtClean="0"/>
              <a:t>where (ij) in E if j in </a:t>
            </a:r>
            <a:r>
              <a:rPr lang="en-US" dirty="0" smtClean="0">
                <a:latin typeface="Corbel"/>
              </a:rPr>
              <a:t>S</a:t>
            </a:r>
            <a:r>
              <a:rPr lang="en-US" baseline="-25000" dirty="0" smtClean="0">
                <a:latin typeface="Corbel"/>
              </a:rPr>
              <a:t>i</a:t>
            </a:r>
            <a:endParaRPr lang="en-US" baseline="-25000" dirty="0">
              <a:latin typeface="Corbe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Equilibria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No player unilaterally wants to change strategy.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 flipV="1">
            <a:off x="3581400" y="3656806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 flipV="1">
            <a:off x="4495800" y="27432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 flipV="1">
            <a:off x="5410200" y="36576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 flipV="1">
            <a:off x="4495800" y="45720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219200" y="5257800"/>
            <a:ext cx="67275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Corbel"/>
              </a:rPr>
              <a:t>u</a:t>
            </a:r>
            <a:r>
              <a:rPr lang="en-US" sz="2800" baseline="-25000" dirty="0" smtClean="0">
                <a:latin typeface="Calibri"/>
              </a:rPr>
              <a:t>i</a:t>
            </a:r>
            <a:r>
              <a:rPr lang="en-US" sz="2800" dirty="0" smtClean="0">
                <a:latin typeface="Corbel"/>
              </a:rPr>
              <a:t>(G</a:t>
            </a:r>
            <a:r>
              <a:rPr lang="en-US" sz="2800" dirty="0" smtClean="0"/>
              <a:t>) = # nodes i can reach - # of links formed</a:t>
            </a:r>
            <a:endParaRPr lang="en-US" sz="2800" dirty="0"/>
          </a:p>
        </p:txBody>
      </p:sp>
      <p:cxnSp>
        <p:nvCxnSpPr>
          <p:cNvPr id="10" name="Straight Arrow Connector 9"/>
          <p:cNvCxnSpPr>
            <a:stCxn id="5" idx="1"/>
            <a:endCxn id="4" idx="5"/>
          </p:cNvCxnSpPr>
          <p:nvPr/>
        </p:nvCxnSpPr>
        <p:spPr>
          <a:xfrm rot="5400000">
            <a:off x="3776919" y="2937925"/>
            <a:ext cx="751962" cy="7527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4" idx="7"/>
            <a:endCxn id="7" idx="3"/>
          </p:cNvCxnSpPr>
          <p:nvPr/>
        </p:nvCxnSpPr>
        <p:spPr>
          <a:xfrm rot="16200000" flipH="1">
            <a:off x="3776125" y="3852325"/>
            <a:ext cx="753550" cy="7527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7" idx="5"/>
            <a:endCxn id="6" idx="1"/>
          </p:cNvCxnSpPr>
          <p:nvPr/>
        </p:nvCxnSpPr>
        <p:spPr>
          <a:xfrm rot="5400000" flipH="1" flipV="1">
            <a:off x="4690922" y="3852722"/>
            <a:ext cx="752756" cy="7527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6" idx="3"/>
            <a:endCxn id="5" idx="7"/>
          </p:cNvCxnSpPr>
          <p:nvPr/>
        </p:nvCxnSpPr>
        <p:spPr>
          <a:xfrm rot="16200000" flipV="1">
            <a:off x="4690922" y="2938322"/>
            <a:ext cx="752756" cy="7527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6" idx="2"/>
            <a:endCxn id="4" idx="6"/>
          </p:cNvCxnSpPr>
          <p:nvPr/>
        </p:nvCxnSpPr>
        <p:spPr>
          <a:xfrm rot="10800000">
            <a:off x="3810000" y="3771106"/>
            <a:ext cx="1600200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Strict Equilibria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Any change </a:t>
            </a:r>
            <a:r>
              <a:rPr lang="en-US" i="1" dirty="0" smtClean="0"/>
              <a:t>strictly decreases </a:t>
            </a:r>
          </a:p>
          <a:p>
            <a:pPr algn="ctr">
              <a:buNone/>
            </a:pPr>
            <a:r>
              <a:rPr lang="en-US" dirty="0" smtClean="0"/>
              <a:t>some player’s utility.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 flipV="1">
            <a:off x="3581400" y="3971786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 flipV="1">
            <a:off x="4495800" y="305818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 flipV="1">
            <a:off x="5410200" y="397258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 flipV="1">
            <a:off x="4495800" y="488698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219200" y="5486400"/>
            <a:ext cx="67275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Corbel"/>
              </a:rPr>
              <a:t>u</a:t>
            </a:r>
            <a:r>
              <a:rPr lang="en-US" sz="2800" baseline="-25000" dirty="0" smtClean="0">
                <a:latin typeface="Calibri"/>
              </a:rPr>
              <a:t>i</a:t>
            </a:r>
            <a:r>
              <a:rPr lang="en-US" sz="2800" dirty="0" smtClean="0">
                <a:latin typeface="Corbel"/>
              </a:rPr>
              <a:t>(G</a:t>
            </a:r>
            <a:r>
              <a:rPr lang="en-US" sz="2800" dirty="0" smtClean="0"/>
              <a:t>) = # nodes i can reach - # of links formed</a:t>
            </a:r>
            <a:endParaRPr lang="en-US" sz="2800" dirty="0"/>
          </a:p>
        </p:txBody>
      </p:sp>
      <p:cxnSp>
        <p:nvCxnSpPr>
          <p:cNvPr id="9" name="Straight Arrow Connector 8"/>
          <p:cNvCxnSpPr>
            <a:stCxn id="5" idx="1"/>
            <a:endCxn id="4" idx="5"/>
          </p:cNvCxnSpPr>
          <p:nvPr/>
        </p:nvCxnSpPr>
        <p:spPr>
          <a:xfrm rot="5400000">
            <a:off x="3776919" y="3252905"/>
            <a:ext cx="751962" cy="7527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4" idx="7"/>
            <a:endCxn id="7" idx="3"/>
          </p:cNvCxnSpPr>
          <p:nvPr/>
        </p:nvCxnSpPr>
        <p:spPr>
          <a:xfrm rot="16200000" flipH="1">
            <a:off x="3776125" y="4167305"/>
            <a:ext cx="753550" cy="7527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7" idx="5"/>
            <a:endCxn id="6" idx="1"/>
          </p:cNvCxnSpPr>
          <p:nvPr/>
        </p:nvCxnSpPr>
        <p:spPr>
          <a:xfrm rot="5400000" flipH="1" flipV="1">
            <a:off x="4690922" y="4167702"/>
            <a:ext cx="752756" cy="7527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6" idx="3"/>
            <a:endCxn id="5" idx="7"/>
          </p:cNvCxnSpPr>
          <p:nvPr/>
        </p:nvCxnSpPr>
        <p:spPr>
          <a:xfrm rot="16200000" flipV="1">
            <a:off x="4690922" y="3253302"/>
            <a:ext cx="752756" cy="7527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Information Flows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</a:rPr>
              <a:t>One-way flow</a:t>
            </a:r>
            <a:r>
              <a:rPr lang="en-US" dirty="0" smtClean="0"/>
              <a:t>: A link can be used </a:t>
            </a:r>
            <a:r>
              <a:rPr lang="en-US" i="1" dirty="0" smtClean="0"/>
              <a:t>only </a:t>
            </a:r>
            <a:r>
              <a:rPr lang="en-US" dirty="0" smtClean="0"/>
              <a:t>by the person who formed it to send information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</a:rPr>
              <a:t>Two-way flow</a:t>
            </a:r>
            <a:r>
              <a:rPr lang="en-US" dirty="0" smtClean="0"/>
              <a:t>: A link between two people can be used by </a:t>
            </a:r>
            <a:r>
              <a:rPr lang="en-US" i="1" dirty="0" smtClean="0"/>
              <a:t>either person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LENOVO20USER@YFUERHPFUVWXY5MJ" val="3082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FFFFFF"/>
      </a:dk1>
      <a:lt1>
        <a:srgbClr val="000000"/>
      </a:lt1>
      <a:dk2>
        <a:srgbClr val="FFFFFF"/>
      </a:dk2>
      <a:lt2>
        <a:srgbClr val="CC0000"/>
      </a:lt2>
      <a:accent1>
        <a:srgbClr val="FF6600"/>
      </a:accent1>
      <a:accent2>
        <a:srgbClr val="008000"/>
      </a:accent2>
      <a:accent3>
        <a:srgbClr val="8484E0"/>
      </a:accent3>
      <a:accent4>
        <a:srgbClr val="CC00CC"/>
      </a:accent4>
      <a:accent5>
        <a:srgbClr val="FFC000"/>
      </a:accent5>
      <a:accent6>
        <a:srgbClr val="000000"/>
      </a:accent6>
      <a:hlink>
        <a:srgbClr val="FFC000"/>
      </a:hlink>
      <a:folHlink>
        <a:srgbClr val="00206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11570</TotalTime>
  <Words>952</Words>
  <Application>Microsoft Office PowerPoint</Application>
  <PresentationFormat>On-screen Show (4:3)</PresentationFormat>
  <Paragraphs>227</Paragraphs>
  <Slides>33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Office Theme</vt:lpstr>
      <vt:lpstr>Algorithmic and Economic Aspects of Networks</vt:lpstr>
      <vt:lpstr>Network Formation</vt:lpstr>
      <vt:lpstr>Picking Friends</vt:lpstr>
      <vt:lpstr>Friends with Benefits</vt:lpstr>
      <vt:lpstr>Friends with Benefits</vt:lpstr>
      <vt:lpstr>Life is a Game</vt:lpstr>
      <vt:lpstr>Equilibria</vt:lpstr>
      <vt:lpstr>Strict Equilibria</vt:lpstr>
      <vt:lpstr>Information Flows</vt:lpstr>
      <vt:lpstr>Equilibrium Networks</vt:lpstr>
      <vt:lpstr>Equilibrium Selection</vt:lpstr>
      <vt:lpstr>Equilibrium Selection</vt:lpstr>
      <vt:lpstr>Modeling Consent</vt:lpstr>
      <vt:lpstr>Modeling Consent</vt:lpstr>
      <vt:lpstr>Pairwise Stability</vt:lpstr>
      <vt:lpstr>Pairwise Stable Networks</vt:lpstr>
      <vt:lpstr>Pairwise Stable Networks</vt:lpstr>
      <vt:lpstr>Efficiency</vt:lpstr>
      <vt:lpstr>Pareto Efficiency</vt:lpstr>
      <vt:lpstr>Efficiency vs Pareto Efficiency</vt:lpstr>
      <vt:lpstr>Efficient Networks</vt:lpstr>
      <vt:lpstr>Efficiency of Equilibria</vt:lpstr>
      <vt:lpstr>The Virtue of Selfishness</vt:lpstr>
      <vt:lpstr>Example</vt:lpstr>
      <vt:lpstr>Example</vt:lpstr>
      <vt:lpstr>Example</vt:lpstr>
      <vt:lpstr>Example</vt:lpstr>
      <vt:lpstr>Externalities</vt:lpstr>
      <vt:lpstr>Externalities</vt:lpstr>
      <vt:lpstr>Co-authorship</vt:lpstr>
      <vt:lpstr>Co-authorship</vt:lpstr>
      <vt:lpstr>Inefficiency</vt:lpstr>
      <vt:lpstr>Assignment: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Abcdefghijklmnopqrstuvwxyz BCDEFGHIJKLMNOPQRSTUVWXYZ 12345678910 x3 x6 </dc:title>
  <dc:creator> </dc:creator>
  <cp:lastModifiedBy> </cp:lastModifiedBy>
  <cp:revision>332</cp:revision>
  <dcterms:created xsi:type="dcterms:W3CDTF">2008-12-11T16:46:37Z</dcterms:created>
  <dcterms:modified xsi:type="dcterms:W3CDTF">2009-02-05T22:39:13Z</dcterms:modified>
</cp:coreProperties>
</file>