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0"/>
  </p:notesMasterIdLst>
  <p:sldIdLst>
    <p:sldId id="256" r:id="rId2"/>
    <p:sldId id="260" r:id="rId3"/>
    <p:sldId id="327" r:id="rId4"/>
    <p:sldId id="328" r:id="rId5"/>
    <p:sldId id="331" r:id="rId6"/>
    <p:sldId id="329" r:id="rId7"/>
    <p:sldId id="333" r:id="rId8"/>
    <p:sldId id="335" r:id="rId9"/>
    <p:sldId id="334" r:id="rId10"/>
    <p:sldId id="336" r:id="rId11"/>
    <p:sldId id="337" r:id="rId12"/>
    <p:sldId id="338" r:id="rId13"/>
    <p:sldId id="339" r:id="rId14"/>
    <p:sldId id="340" r:id="rId15"/>
    <p:sldId id="330" r:id="rId16"/>
    <p:sldId id="341" r:id="rId17"/>
    <p:sldId id="342" r:id="rId18"/>
    <p:sldId id="343" r:id="rId19"/>
    <p:sldId id="344" r:id="rId20"/>
    <p:sldId id="345" r:id="rId21"/>
    <p:sldId id="347" r:id="rId22"/>
    <p:sldId id="348" r:id="rId23"/>
    <p:sldId id="349" r:id="rId24"/>
    <p:sldId id="350" r:id="rId25"/>
    <p:sldId id="346" r:id="rId26"/>
    <p:sldId id="351" r:id="rId27"/>
    <p:sldId id="352" r:id="rId28"/>
    <p:sldId id="326" r:id="rId29"/>
  </p:sldIdLst>
  <p:sldSz cx="9144000" cy="6858000" type="screen4x3"/>
  <p:notesSz cx="6858000" cy="9144000"/>
  <p:custDataLst>
    <p:tags r:id="rId31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encoding="windows-1252"/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106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35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4F1E2A7-9539-4F80-BE17-49F3DD8C7895}" type="datetimeFigureOut">
              <a:rPr lang="en-US" smtClean="0"/>
              <a:pPr/>
              <a:t>1/15/2009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66B0FF1-E994-4723-B2A9-074B9F2355A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6B0FF1-E994-4723-B2A9-074B9F2355A2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1A5CEF-AB5C-4456-B1A4-A37F8E7619CE}" type="datetimeFigureOut">
              <a:rPr lang="en-US" smtClean="0"/>
              <a:pPr/>
              <a:t>1/15/2009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26674-C032-4B97-9FD9-E11A683D18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1A5CEF-AB5C-4456-B1A4-A37F8E7619CE}" type="datetimeFigureOut">
              <a:rPr lang="en-US" smtClean="0"/>
              <a:pPr/>
              <a:t>1/15/2009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26674-C032-4B97-9FD9-E11A683D18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1A5CEF-AB5C-4456-B1A4-A37F8E7619CE}" type="datetimeFigureOut">
              <a:rPr lang="en-US" smtClean="0"/>
              <a:pPr/>
              <a:t>1/15/2009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26674-C032-4B97-9FD9-E11A683D18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1A5CEF-AB5C-4456-B1A4-A37F8E7619CE}" type="datetimeFigureOut">
              <a:rPr lang="en-US" smtClean="0"/>
              <a:pPr/>
              <a:t>1/15/2009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26674-C032-4B97-9FD9-E11A683D18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1A5CEF-AB5C-4456-B1A4-A37F8E7619CE}" type="datetimeFigureOut">
              <a:rPr lang="en-US" smtClean="0"/>
              <a:pPr/>
              <a:t>1/15/2009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26674-C032-4B97-9FD9-E11A683D18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1A5CEF-AB5C-4456-B1A4-A37F8E7619CE}" type="datetimeFigureOut">
              <a:rPr lang="en-US" smtClean="0"/>
              <a:pPr/>
              <a:t>1/15/2009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26674-C032-4B97-9FD9-E11A683D18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1A5CEF-AB5C-4456-B1A4-A37F8E7619CE}" type="datetimeFigureOut">
              <a:rPr lang="en-US" smtClean="0"/>
              <a:pPr/>
              <a:t>1/15/2009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26674-C032-4B97-9FD9-E11A683D18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1A5CEF-AB5C-4456-B1A4-A37F8E7619CE}" type="datetimeFigureOut">
              <a:rPr lang="en-US" smtClean="0"/>
              <a:pPr/>
              <a:t>1/15/2009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26674-C032-4B97-9FD9-E11A683D18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1A5CEF-AB5C-4456-B1A4-A37F8E7619CE}" type="datetimeFigureOut">
              <a:rPr lang="en-US" smtClean="0"/>
              <a:pPr/>
              <a:t>1/15/2009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26674-C032-4B97-9FD9-E11A683D18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1A5CEF-AB5C-4456-B1A4-A37F8E7619CE}" type="datetimeFigureOut">
              <a:rPr lang="en-US" smtClean="0"/>
              <a:pPr/>
              <a:t>1/15/2009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26674-C032-4B97-9FD9-E11A683D18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1A5CEF-AB5C-4456-B1A4-A37F8E7619CE}" type="datetimeFigureOut">
              <a:rPr lang="en-US" smtClean="0"/>
              <a:pPr/>
              <a:t>1/15/2009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26674-C032-4B97-9FD9-E11A683D18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1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Corbel" pitchFamily="34" charset="0"/>
              </a:defRPr>
            </a:lvl1pPr>
          </a:lstStyle>
          <a:p>
            <a:fld id="{D41A5CEF-AB5C-4456-B1A4-A37F8E7619CE}" type="datetimeFigureOut">
              <a:rPr lang="en-US" smtClean="0"/>
              <a:pPr/>
              <a:t>1/15/2009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Corbel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Corbel" pitchFamily="34" charset="0"/>
              </a:defRPr>
            </a:lvl1pPr>
          </a:lstStyle>
          <a:p>
            <a:fld id="{45826674-C032-4B97-9FD9-E11A683D18D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Corbel" pitchFamily="34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Corbel" pitchFamily="34" charset="0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Corbel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Corbel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Corbel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Corbel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Algorithmic and Economic Aspects of Networks</a:t>
            </a:r>
            <a:endParaRPr lang="en-US" dirty="0">
              <a:latin typeface="Corbel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Nicole Immorlica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Percolation on Binary Trees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	V = {0,1}*</a:t>
            </a:r>
          </a:p>
          <a:p>
            <a:pPr>
              <a:buNone/>
            </a:pPr>
            <a:r>
              <a:rPr lang="en-US" dirty="0" smtClean="0"/>
              <a:t>	E = (x,y) s.t. y = x0 or y = x1</a:t>
            </a:r>
          </a:p>
          <a:p>
            <a:pPr>
              <a:buNone/>
            </a:pPr>
            <a:r>
              <a:rPr lang="en-US" dirty="0" smtClean="0"/>
              <a:t>	distinguished node </a:t>
            </a:r>
            <a:r>
              <a:rPr lang="az-Cyrl-AZ" dirty="0" smtClean="0"/>
              <a:t>ф</a:t>
            </a: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>
                <a:solidFill>
                  <a:schemeClr val="accent1"/>
                </a:solidFill>
              </a:rPr>
              <a:t>	Def</a:t>
            </a:r>
            <a:r>
              <a:rPr lang="en-US" dirty="0" smtClean="0"/>
              <a:t>. Let </a:t>
            </a:r>
            <a:r>
              <a:rPr lang="en-US" dirty="0" smtClean="0">
                <a:latin typeface="cmmi10"/>
              </a:rPr>
              <a:t>£</a:t>
            </a:r>
            <a:r>
              <a:rPr lang="en-US" dirty="0" smtClean="0"/>
              <a:t>(p) = Pr[comp(</a:t>
            </a:r>
            <a:r>
              <a:rPr lang="az-Cyrl-AZ" dirty="0" smtClean="0"/>
              <a:t>ф</a:t>
            </a:r>
            <a:r>
              <a:rPr lang="en-US" dirty="0" smtClean="0"/>
              <a:t>) is infinite].  The </a:t>
            </a:r>
            <a:r>
              <a:rPr lang="en-US" dirty="0" smtClean="0">
                <a:solidFill>
                  <a:schemeClr val="accent1"/>
                </a:solidFill>
              </a:rPr>
              <a:t>critical threshold </a:t>
            </a:r>
            <a:r>
              <a:rPr lang="en-US" dirty="0" smtClean="0"/>
              <a:t>is </a:t>
            </a:r>
            <a:r>
              <a:rPr lang="en-US" dirty="0" smtClean="0">
                <a:latin typeface="Corbel"/>
              </a:rPr>
              <a:t>p</a:t>
            </a:r>
            <a:r>
              <a:rPr lang="en-US" baseline="-25000" dirty="0" smtClean="0">
                <a:latin typeface="Corbel"/>
              </a:rPr>
              <a:t>c</a:t>
            </a:r>
            <a:r>
              <a:rPr lang="en-US" dirty="0" smtClean="0"/>
              <a:t> = sup { p | </a:t>
            </a:r>
            <a:r>
              <a:rPr lang="en-US" dirty="0" smtClean="0">
                <a:latin typeface="cmmi10"/>
              </a:rPr>
              <a:t>£</a:t>
            </a:r>
            <a:r>
              <a:rPr lang="en-US" dirty="0" smtClean="0"/>
              <a:t>(p) = 0}.</a:t>
            </a:r>
            <a:endParaRPr lang="en-US" dirty="0"/>
          </a:p>
        </p:txBody>
      </p:sp>
      <p:sp>
        <p:nvSpPr>
          <p:cNvPr id="4" name="Oval 3"/>
          <p:cNvSpPr/>
          <p:nvPr/>
        </p:nvSpPr>
        <p:spPr>
          <a:xfrm>
            <a:off x="6934200" y="1981200"/>
            <a:ext cx="152400" cy="152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6477000" y="2362200"/>
            <a:ext cx="152400" cy="152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6172200" y="2667000"/>
            <a:ext cx="152400" cy="152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6781800" y="2667000"/>
            <a:ext cx="152400" cy="152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7467600" y="2362200"/>
            <a:ext cx="152400" cy="152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7162800" y="2667000"/>
            <a:ext cx="152400" cy="152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7772400" y="2667000"/>
            <a:ext cx="152400" cy="152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" name="Straight Connector 11"/>
          <p:cNvCxnSpPr>
            <a:stCxn id="4" idx="3"/>
            <a:endCxn id="5" idx="7"/>
          </p:cNvCxnSpPr>
          <p:nvPr/>
        </p:nvCxnSpPr>
        <p:spPr>
          <a:xfrm rot="5400000">
            <a:off x="6645182" y="2073182"/>
            <a:ext cx="273236" cy="34943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>
            <a:stCxn id="5" idx="3"/>
            <a:endCxn id="6" idx="7"/>
          </p:cNvCxnSpPr>
          <p:nvPr/>
        </p:nvCxnSpPr>
        <p:spPr>
          <a:xfrm rot="5400000">
            <a:off x="6302282" y="2492282"/>
            <a:ext cx="197036" cy="19703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>
            <a:stCxn id="5" idx="5"/>
            <a:endCxn id="7" idx="1"/>
          </p:cNvCxnSpPr>
          <p:nvPr/>
        </p:nvCxnSpPr>
        <p:spPr>
          <a:xfrm rot="16200000" flipH="1">
            <a:off x="6607082" y="2492282"/>
            <a:ext cx="197036" cy="19703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>
            <a:stCxn id="4" idx="5"/>
            <a:endCxn id="8" idx="1"/>
          </p:cNvCxnSpPr>
          <p:nvPr/>
        </p:nvCxnSpPr>
        <p:spPr>
          <a:xfrm rot="16200000" flipH="1">
            <a:off x="7140482" y="2035082"/>
            <a:ext cx="273236" cy="42563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>
            <a:stCxn id="8" idx="3"/>
            <a:endCxn id="9" idx="7"/>
          </p:cNvCxnSpPr>
          <p:nvPr/>
        </p:nvCxnSpPr>
        <p:spPr>
          <a:xfrm rot="5400000">
            <a:off x="7292882" y="2492282"/>
            <a:ext cx="197036" cy="19703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>
            <a:stCxn id="8" idx="5"/>
            <a:endCxn id="10" idx="1"/>
          </p:cNvCxnSpPr>
          <p:nvPr/>
        </p:nvCxnSpPr>
        <p:spPr>
          <a:xfrm rot="16200000" flipH="1">
            <a:off x="7597682" y="2492282"/>
            <a:ext cx="197036" cy="19703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6172200" y="2209800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29" name="TextBox 28"/>
          <p:cNvSpPr txBox="1"/>
          <p:nvPr/>
        </p:nvSpPr>
        <p:spPr>
          <a:xfrm>
            <a:off x="7620000" y="2209800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30" name="TextBox 29"/>
          <p:cNvSpPr txBox="1"/>
          <p:nvPr/>
        </p:nvSpPr>
        <p:spPr>
          <a:xfrm>
            <a:off x="5715000" y="2514600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00</a:t>
            </a:r>
            <a:endParaRPr lang="en-US" dirty="0"/>
          </a:p>
        </p:txBody>
      </p:sp>
      <p:sp>
        <p:nvSpPr>
          <p:cNvPr id="32" name="TextBox 31"/>
          <p:cNvSpPr txBox="1"/>
          <p:nvPr/>
        </p:nvSpPr>
        <p:spPr>
          <a:xfrm>
            <a:off x="7010400" y="2362200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10</a:t>
            </a:r>
            <a:endParaRPr lang="en-US" dirty="0"/>
          </a:p>
        </p:txBody>
      </p:sp>
      <p:sp>
        <p:nvSpPr>
          <p:cNvPr id="33" name="TextBox 32"/>
          <p:cNvSpPr txBox="1"/>
          <p:nvPr/>
        </p:nvSpPr>
        <p:spPr>
          <a:xfrm>
            <a:off x="6705600" y="2362200"/>
            <a:ext cx="4572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01</a:t>
            </a:r>
            <a:endParaRPr lang="en-US" dirty="0"/>
          </a:p>
        </p:txBody>
      </p:sp>
      <p:sp>
        <p:nvSpPr>
          <p:cNvPr id="34" name="TextBox 33"/>
          <p:cNvSpPr txBox="1"/>
          <p:nvPr/>
        </p:nvSpPr>
        <p:spPr>
          <a:xfrm>
            <a:off x="7924800" y="2514600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11</a:t>
            </a:r>
            <a:endParaRPr lang="en-US" dirty="0"/>
          </a:p>
        </p:txBody>
      </p:sp>
      <p:sp>
        <p:nvSpPr>
          <p:cNvPr id="35" name="TextBox 34"/>
          <p:cNvSpPr txBox="1"/>
          <p:nvPr/>
        </p:nvSpPr>
        <p:spPr>
          <a:xfrm>
            <a:off x="6858000" y="1611868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ф</a:t>
            </a:r>
            <a:endParaRPr lang="en-US" dirty="0"/>
          </a:p>
        </p:txBody>
      </p:sp>
      <p:cxnSp>
        <p:nvCxnSpPr>
          <p:cNvPr id="39" name="Straight Connector 38"/>
          <p:cNvCxnSpPr/>
          <p:nvPr/>
        </p:nvCxnSpPr>
        <p:spPr>
          <a:xfrm rot="5400000">
            <a:off x="5943600" y="3124200"/>
            <a:ext cx="381000" cy="228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 rot="16200000" flipH="1">
            <a:off x="7696200" y="3124200"/>
            <a:ext cx="381000" cy="228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Critical Threshold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>
                <a:solidFill>
                  <a:schemeClr val="accent1"/>
                </a:solidFill>
              </a:rPr>
              <a:t>Def</a:t>
            </a:r>
            <a:r>
              <a:rPr lang="en-US" dirty="0" smtClean="0"/>
              <a:t>. Let </a:t>
            </a:r>
            <a:r>
              <a:rPr lang="en-US" dirty="0" smtClean="0">
                <a:latin typeface="cmmi10"/>
              </a:rPr>
              <a:t>£</a:t>
            </a:r>
            <a:r>
              <a:rPr lang="en-US" dirty="0" smtClean="0"/>
              <a:t>(p) = Pr[comp(</a:t>
            </a:r>
            <a:r>
              <a:rPr lang="az-Cyrl-AZ" dirty="0" smtClean="0"/>
              <a:t>ф</a:t>
            </a:r>
            <a:r>
              <a:rPr lang="en-US" dirty="0" smtClean="0"/>
              <a:t>) is infinite].  The </a:t>
            </a:r>
            <a:r>
              <a:rPr lang="en-US" dirty="0" smtClean="0">
                <a:solidFill>
                  <a:schemeClr val="accent1"/>
                </a:solidFill>
              </a:rPr>
              <a:t>critical threshold </a:t>
            </a:r>
            <a:r>
              <a:rPr lang="en-US" dirty="0" smtClean="0"/>
              <a:t>is </a:t>
            </a:r>
            <a:r>
              <a:rPr lang="en-US" dirty="0" smtClean="0">
                <a:latin typeface="Corbel"/>
              </a:rPr>
              <a:t>p</a:t>
            </a:r>
            <a:r>
              <a:rPr lang="en-US" baseline="-25000" dirty="0" smtClean="0">
                <a:latin typeface="Corbel"/>
              </a:rPr>
              <a:t>c</a:t>
            </a:r>
            <a:r>
              <a:rPr lang="en-US" dirty="0" smtClean="0"/>
              <a:t> = sup { p | </a:t>
            </a:r>
            <a:r>
              <a:rPr lang="en-US" dirty="0" smtClean="0">
                <a:latin typeface="cmmi10"/>
              </a:rPr>
              <a:t>£</a:t>
            </a:r>
            <a:r>
              <a:rPr lang="en-US" dirty="0" smtClean="0"/>
              <a:t>(p) = 0}.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>
                <a:solidFill>
                  <a:schemeClr val="accent1"/>
                </a:solidFill>
              </a:rPr>
              <a:t>Thm</a:t>
            </a:r>
            <a:r>
              <a:rPr lang="en-US" dirty="0" smtClean="0"/>
              <a:t>. Critical threshold of binary trees is </a:t>
            </a:r>
            <a:r>
              <a:rPr lang="en-US" dirty="0" smtClean="0">
                <a:latin typeface="Corbel"/>
              </a:rPr>
              <a:t>p</a:t>
            </a:r>
            <a:r>
              <a:rPr lang="en-US" baseline="-25000" dirty="0" smtClean="0">
                <a:latin typeface="Corbel"/>
              </a:rPr>
              <a:t>c</a:t>
            </a:r>
            <a:r>
              <a:rPr lang="en-US" dirty="0" smtClean="0"/>
              <a:t> = ½.</a:t>
            </a:r>
          </a:p>
          <a:p>
            <a:pPr>
              <a:buNone/>
            </a:pPr>
            <a:r>
              <a:rPr lang="en-US" dirty="0" smtClean="0">
                <a:solidFill>
                  <a:schemeClr val="accent1"/>
                </a:solidFill>
              </a:rPr>
              <a:t>Prf</a:t>
            </a:r>
            <a:r>
              <a:rPr lang="en-US" dirty="0" smtClean="0"/>
              <a:t>. On board.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Critical Threshold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 algn="ctr">
              <a:buNone/>
            </a:pPr>
            <a:endParaRPr lang="en-US" dirty="0" smtClean="0">
              <a:solidFill>
                <a:schemeClr val="accent1"/>
              </a:solidFill>
            </a:endParaRPr>
          </a:p>
          <a:p>
            <a:pPr algn="ctr">
              <a:buNone/>
            </a:pPr>
            <a:endParaRPr lang="en-US" dirty="0" smtClean="0">
              <a:solidFill>
                <a:schemeClr val="accent1"/>
              </a:solidFill>
            </a:endParaRPr>
          </a:p>
          <a:p>
            <a:pPr algn="ctr">
              <a:buNone/>
            </a:pPr>
            <a:r>
              <a:rPr lang="en-US" dirty="0" smtClean="0">
                <a:solidFill>
                  <a:schemeClr val="accent1"/>
                </a:solidFill>
              </a:rPr>
              <a:t>Thm</a:t>
            </a:r>
            <a:r>
              <a:rPr lang="en-US" dirty="0" smtClean="0"/>
              <a:t>. Critical threshold of k-ary trees is </a:t>
            </a:r>
            <a:r>
              <a:rPr lang="en-US" dirty="0" smtClean="0">
                <a:latin typeface="Corbel"/>
              </a:rPr>
              <a:t>p</a:t>
            </a:r>
            <a:r>
              <a:rPr lang="en-US" baseline="-25000" dirty="0" smtClean="0">
                <a:latin typeface="Corbel"/>
              </a:rPr>
              <a:t>c</a:t>
            </a:r>
            <a:r>
              <a:rPr lang="en-US" dirty="0" smtClean="0"/>
              <a:t> = 1/k.</a:t>
            </a:r>
          </a:p>
          <a:p>
            <a:pPr>
              <a:buNone/>
            </a:pPr>
            <a:endParaRPr lang="en-US" dirty="0"/>
          </a:p>
        </p:txBody>
      </p:sp>
      <p:grpSp>
        <p:nvGrpSpPr>
          <p:cNvPr id="14" name="Group 13"/>
          <p:cNvGrpSpPr/>
          <p:nvPr/>
        </p:nvGrpSpPr>
        <p:grpSpPr>
          <a:xfrm>
            <a:off x="2667000" y="1788652"/>
            <a:ext cx="3645410" cy="2402348"/>
            <a:chOff x="2667000" y="1665799"/>
            <a:chExt cx="3645410" cy="2402348"/>
          </a:xfrm>
        </p:grpSpPr>
        <p:cxnSp>
          <p:nvCxnSpPr>
            <p:cNvPr id="5" name="Straight Connector 4"/>
            <p:cNvCxnSpPr/>
            <p:nvPr/>
          </p:nvCxnSpPr>
          <p:spPr>
            <a:xfrm rot="5400000">
              <a:off x="2350802" y="2750950"/>
              <a:ext cx="1753330" cy="73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Straight Connector 5"/>
            <p:cNvCxnSpPr/>
            <p:nvPr/>
          </p:nvCxnSpPr>
          <p:spPr>
            <a:xfrm>
              <a:off x="3227832" y="3627250"/>
              <a:ext cx="2663953" cy="146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6"/>
            <p:cNvCxnSpPr/>
            <p:nvPr/>
          </p:nvCxnSpPr>
          <p:spPr>
            <a:xfrm>
              <a:off x="3227832" y="3557146"/>
              <a:ext cx="1261873" cy="146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" name="Freeform 7"/>
            <p:cNvSpPr/>
            <p:nvPr/>
          </p:nvSpPr>
          <p:spPr>
            <a:xfrm>
              <a:off x="4479690" y="2111668"/>
              <a:ext cx="1372036" cy="1445478"/>
            </a:xfrm>
            <a:custGeom>
              <a:avLst/>
              <a:gdLst>
                <a:gd name="connsiteX0" fmla="*/ 0 w 1491343"/>
                <a:gd name="connsiteY0" fmla="*/ 1571172 h 1571172"/>
                <a:gd name="connsiteX1" fmla="*/ 195943 w 1491343"/>
                <a:gd name="connsiteY1" fmla="*/ 482601 h 1571172"/>
                <a:gd name="connsiteX2" fmla="*/ 827315 w 1491343"/>
                <a:gd name="connsiteY2" fmla="*/ 79829 h 1571172"/>
                <a:gd name="connsiteX3" fmla="*/ 1491343 w 1491343"/>
                <a:gd name="connsiteY3" fmla="*/ 3629 h 15711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491343" h="1571172">
                  <a:moveTo>
                    <a:pt x="0" y="1571172"/>
                  </a:moveTo>
                  <a:cubicBezTo>
                    <a:pt x="29028" y="1151165"/>
                    <a:pt x="58057" y="731158"/>
                    <a:pt x="195943" y="482601"/>
                  </a:cubicBezTo>
                  <a:cubicBezTo>
                    <a:pt x="333829" y="234044"/>
                    <a:pt x="611415" y="159658"/>
                    <a:pt x="827315" y="79829"/>
                  </a:cubicBezTo>
                  <a:cubicBezTo>
                    <a:pt x="1043215" y="0"/>
                    <a:pt x="1267279" y="1814"/>
                    <a:pt x="1491343" y="3629"/>
                  </a:cubicBezTo>
                </a:path>
              </a:pathLst>
            </a:cu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4279393" y="3698815"/>
              <a:ext cx="56083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1/k</a:t>
              </a:r>
              <a:endParaRPr lang="en-US" dirty="0"/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5751578" y="3698815"/>
              <a:ext cx="560832" cy="33978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p</a:t>
              </a:r>
              <a:endParaRPr lang="en-US" dirty="0"/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2877312" y="1956950"/>
              <a:ext cx="560832" cy="33978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1</a:t>
              </a:r>
              <a:endParaRPr lang="en-US" dirty="0"/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2877312" y="3359029"/>
              <a:ext cx="560832" cy="33978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0</a:t>
              </a:r>
              <a:endParaRPr lang="en-US" dirty="0"/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2667000" y="1665799"/>
              <a:ext cx="771144" cy="33978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latin typeface="cmmi10"/>
                </a:rPr>
                <a:t>£</a:t>
              </a:r>
              <a:r>
                <a:rPr lang="en-US" dirty="0" smtClean="0"/>
                <a:t>(p)</a:t>
              </a:r>
              <a:endParaRPr lang="en-US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Branching Processes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dirty="0" smtClean="0"/>
              <a:t>Node i has </a:t>
            </a:r>
            <a:r>
              <a:rPr lang="en-US" dirty="0" smtClean="0">
                <a:latin typeface="Corbel"/>
              </a:rPr>
              <a:t>X</a:t>
            </a:r>
            <a:r>
              <a:rPr lang="en-US" baseline="-25000" dirty="0" smtClean="0">
                <a:latin typeface="Corbel"/>
              </a:rPr>
              <a:t>i</a:t>
            </a:r>
            <a:r>
              <a:rPr lang="en-US" dirty="0" smtClean="0"/>
              <a:t> children distributed as B(n,p): </a:t>
            </a:r>
          </a:p>
          <a:p>
            <a:pPr algn="ctr">
              <a:buNone/>
            </a:pPr>
            <a:r>
              <a:rPr lang="en-US" dirty="0" smtClean="0">
                <a:latin typeface="Corbel"/>
              </a:rPr>
              <a:t>Pr[X</a:t>
            </a:r>
            <a:r>
              <a:rPr lang="en-US" baseline="-25000" dirty="0" smtClean="0">
                <a:latin typeface="Corbel"/>
              </a:rPr>
              <a:t>i</a:t>
            </a:r>
            <a:r>
              <a:rPr lang="en-US" dirty="0" smtClean="0"/>
              <a:t> = k] = (n choose k) </a:t>
            </a:r>
            <a:r>
              <a:rPr lang="en-US" dirty="0" smtClean="0">
                <a:latin typeface="Corbel"/>
              </a:rPr>
              <a:t>p</a:t>
            </a:r>
            <a:r>
              <a:rPr lang="en-US" baseline="30000" dirty="0" smtClean="0">
                <a:latin typeface="Corbel"/>
              </a:rPr>
              <a:t>k</a:t>
            </a:r>
            <a:r>
              <a:rPr lang="en-US" dirty="0" smtClean="0"/>
              <a:t> (1-p</a:t>
            </a:r>
            <a:r>
              <a:rPr lang="en-US" dirty="0" smtClean="0">
                <a:latin typeface="Corbel"/>
              </a:rPr>
              <a:t>)</a:t>
            </a:r>
            <a:r>
              <a:rPr lang="en-US" baseline="30000" dirty="0" smtClean="0">
                <a:latin typeface="Corbel"/>
              </a:rPr>
              <a:t>(n-k)</a:t>
            </a: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>
                <a:solidFill>
                  <a:schemeClr val="accent1"/>
                </a:solidFill>
              </a:rPr>
              <a:t>Q</a:t>
            </a:r>
            <a:r>
              <a:rPr lang="en-US" dirty="0" smtClean="0"/>
              <a:t>. What is probability species goes extinct?  </a:t>
            </a:r>
          </a:p>
          <a:p>
            <a:pPr>
              <a:buNone/>
            </a:pPr>
            <a:r>
              <a:rPr lang="en-US" dirty="0" smtClean="0">
                <a:solidFill>
                  <a:schemeClr val="accent1"/>
                </a:solidFill>
              </a:rPr>
              <a:t>A</a:t>
            </a:r>
            <a:r>
              <a:rPr lang="en-US" dirty="0" smtClean="0"/>
              <a:t>. By percolation, if p &gt; (1+</a:t>
            </a:r>
            <a:r>
              <a:rPr lang="en-US" dirty="0" smtClean="0">
                <a:latin typeface="cmmi10"/>
              </a:rPr>
              <a:t>²</a:t>
            </a:r>
            <a:r>
              <a:rPr lang="en-US" dirty="0" smtClean="0"/>
              <a:t>)/n, live forever.  </a:t>
            </a:r>
          </a:p>
          <a:p>
            <a:pPr marL="514350" indent="-514350">
              <a:buNone/>
            </a:pPr>
            <a:endParaRPr lang="en-US" dirty="0" smtClean="0"/>
          </a:p>
          <a:p>
            <a:pPr marL="514350" indent="-514350">
              <a:buNone/>
            </a:pPr>
            <a:r>
              <a:rPr lang="en-US" dirty="0" smtClean="0"/>
              <a:t>Note extinction </a:t>
            </a:r>
            <a:r>
              <a:rPr lang="en-US" dirty="0" smtClean="0">
                <a:sym typeface="Wingdings" pitchFamily="2" charset="2"/>
              </a:rPr>
              <a:t></a:t>
            </a:r>
            <a:r>
              <a:rPr lang="en-US" dirty="0" smtClean="0"/>
              <a:t> Exists i, </a:t>
            </a:r>
            <a:r>
              <a:rPr lang="en-US" dirty="0" smtClean="0">
                <a:latin typeface="Corbel"/>
              </a:rPr>
              <a:t>X</a:t>
            </a:r>
            <a:r>
              <a:rPr lang="en-US" baseline="-25000" dirty="0" smtClean="0">
                <a:latin typeface="Corbel"/>
              </a:rPr>
              <a:t>1</a:t>
            </a:r>
            <a:r>
              <a:rPr lang="en-US" dirty="0" smtClean="0"/>
              <a:t> + … + </a:t>
            </a:r>
            <a:r>
              <a:rPr lang="en-US" dirty="0" smtClean="0">
                <a:latin typeface="Corbel"/>
              </a:rPr>
              <a:t>X</a:t>
            </a:r>
            <a:r>
              <a:rPr lang="en-US" baseline="-25000" dirty="0" smtClean="0">
                <a:latin typeface="Corbel"/>
              </a:rPr>
              <a:t>i</a:t>
            </a:r>
            <a:r>
              <a:rPr lang="en-US" dirty="0" smtClean="0"/>
              <a:t> </a:t>
            </a:r>
            <a:r>
              <a:rPr lang="en-US" dirty="0" smtClean="0"/>
              <a:t>&lt; </a:t>
            </a:r>
            <a:r>
              <a:rPr lang="en-US" dirty="0" smtClean="0"/>
              <a:t>i.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Erdos-Renyi Random Graphs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US" dirty="0" smtClean="0">
                <a:solidFill>
                  <a:schemeClr val="accent1"/>
                </a:solidFill>
              </a:rPr>
              <a:t>We will prove (on board)</a:t>
            </a:r>
          </a:p>
          <a:p>
            <a:pPr>
              <a:buNone/>
            </a:pPr>
            <a:r>
              <a:rPr lang="en-US" dirty="0" smtClean="0"/>
              <a:t>	(1) If p = (1-</a:t>
            </a:r>
            <a:r>
              <a:rPr lang="en-US" dirty="0" smtClean="0">
                <a:latin typeface="cmmi10"/>
              </a:rPr>
              <a:t>²</a:t>
            </a:r>
            <a:r>
              <a:rPr lang="en-US" dirty="0" smtClean="0"/>
              <a:t>)/n, then there exists </a:t>
            </a:r>
            <a:r>
              <a:rPr lang="en-US" dirty="0" smtClean="0">
                <a:latin typeface="Corbel"/>
              </a:rPr>
              <a:t>c</a:t>
            </a:r>
            <a:r>
              <a:rPr lang="en-US" baseline="-25000" dirty="0" smtClean="0">
                <a:latin typeface="Corbel"/>
              </a:rPr>
              <a:t>1</a:t>
            </a:r>
            <a:r>
              <a:rPr lang="en-US" dirty="0" smtClean="0"/>
              <a:t> s.t. Pr[G(n,p) has comp &gt; </a:t>
            </a:r>
            <a:r>
              <a:rPr lang="en-US" dirty="0" smtClean="0">
                <a:latin typeface="Corbel"/>
              </a:rPr>
              <a:t>c</a:t>
            </a:r>
            <a:r>
              <a:rPr lang="en-US" baseline="-25000" dirty="0" smtClean="0">
                <a:latin typeface="Corbel"/>
              </a:rPr>
              <a:t>1</a:t>
            </a:r>
            <a:r>
              <a:rPr lang="en-US" dirty="0" smtClean="0"/>
              <a:t> log n] goes to zero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	(2) If p = (1+2</a:t>
            </a:r>
            <a:r>
              <a:rPr lang="en-US" dirty="0" smtClean="0">
                <a:latin typeface="cmmi10"/>
              </a:rPr>
              <a:t>²</a:t>
            </a:r>
            <a:r>
              <a:rPr lang="en-US" dirty="0" smtClean="0"/>
              <a:t>)/n, then there exists </a:t>
            </a:r>
            <a:r>
              <a:rPr lang="en-US" dirty="0" smtClean="0">
                <a:latin typeface="Corbel"/>
              </a:rPr>
              <a:t>c</a:t>
            </a:r>
            <a:r>
              <a:rPr lang="en-US" baseline="-25000" dirty="0" smtClean="0">
                <a:latin typeface="Corbel"/>
              </a:rPr>
              <a:t>2</a:t>
            </a:r>
            <a:r>
              <a:rPr lang="en-US" dirty="0" smtClean="0"/>
              <a:t> s.t. Pr[G(n,p) has comp &gt; </a:t>
            </a:r>
            <a:r>
              <a:rPr lang="en-US" dirty="0" smtClean="0">
                <a:latin typeface="Corbel"/>
              </a:rPr>
              <a:t>c</a:t>
            </a:r>
            <a:r>
              <a:rPr lang="en-US" baseline="-25000" dirty="0" smtClean="0">
                <a:latin typeface="Corbel"/>
              </a:rPr>
              <a:t>2</a:t>
            </a:r>
            <a:r>
              <a:rPr lang="en-US" dirty="0" smtClean="0"/>
              <a:t> n] goes to one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>
                <a:solidFill>
                  <a:schemeClr val="accent1"/>
                </a:solidFill>
              </a:rPr>
              <a:t>First show (on board)</a:t>
            </a:r>
          </a:p>
          <a:p>
            <a:pPr>
              <a:buNone/>
            </a:pPr>
            <a:r>
              <a:rPr lang="en-US" dirty="0" smtClean="0"/>
              <a:t>	(3) If p = (1+2</a:t>
            </a:r>
            <a:r>
              <a:rPr lang="en-US" dirty="0" smtClean="0">
                <a:latin typeface="cmmi10"/>
              </a:rPr>
              <a:t>²</a:t>
            </a:r>
            <a:r>
              <a:rPr lang="en-US" dirty="0" smtClean="0"/>
              <a:t>)/n, then there exists </a:t>
            </a:r>
            <a:r>
              <a:rPr lang="en-US" dirty="0" smtClean="0">
                <a:latin typeface="Corbel"/>
              </a:rPr>
              <a:t>c</a:t>
            </a:r>
            <a:r>
              <a:rPr lang="en-US" baseline="-25000" dirty="0" smtClean="0">
                <a:latin typeface="Corbel"/>
              </a:rPr>
              <a:t>2</a:t>
            </a:r>
            <a:r>
              <a:rPr lang="en-US" dirty="0" smtClean="0"/>
              <a:t>,</a:t>
            </a:r>
            <a:r>
              <a:rPr lang="en-US" dirty="0" smtClean="0">
                <a:latin typeface="Corbel"/>
              </a:rPr>
              <a:t> c</a:t>
            </a:r>
            <a:r>
              <a:rPr lang="en-US" baseline="-25000" dirty="0" smtClean="0">
                <a:latin typeface="Corbel"/>
              </a:rPr>
              <a:t>3 </a:t>
            </a:r>
            <a:r>
              <a:rPr lang="en-US" dirty="0" smtClean="0"/>
              <a:t>s.t. Pr[G(n,p) has comp &gt; </a:t>
            </a:r>
            <a:r>
              <a:rPr lang="en-US" dirty="0" smtClean="0">
                <a:latin typeface="Corbel"/>
              </a:rPr>
              <a:t>c</a:t>
            </a:r>
            <a:r>
              <a:rPr lang="en-US" baseline="-25000" dirty="0" smtClean="0">
                <a:latin typeface="Corbel"/>
              </a:rPr>
              <a:t>2</a:t>
            </a:r>
            <a:r>
              <a:rPr lang="en-US" dirty="0" smtClean="0"/>
              <a:t> n] &gt; </a:t>
            </a:r>
            <a:r>
              <a:rPr lang="en-US" dirty="0" smtClean="0">
                <a:latin typeface="Corbel"/>
              </a:rPr>
              <a:t>c</a:t>
            </a:r>
            <a:r>
              <a:rPr lang="en-US" baseline="-25000" dirty="0" smtClean="0">
                <a:latin typeface="Corbel"/>
              </a:rPr>
              <a:t>3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Emergence of Giant Component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dirty="0" smtClean="0">
                <a:solidFill>
                  <a:schemeClr val="accent1"/>
                </a:solidFill>
              </a:rPr>
              <a:t>Theorem</a:t>
            </a:r>
            <a:r>
              <a:rPr lang="en-US" dirty="0" smtClean="0"/>
              <a:t>. Let np = c &lt; 1. For G ∈ G(n, p), w.h.p. the size of the largest connected component is O(log n).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>
                <a:solidFill>
                  <a:schemeClr val="accent1"/>
                </a:solidFill>
              </a:rPr>
              <a:t>Theorem</a:t>
            </a:r>
            <a:r>
              <a:rPr lang="en-US" dirty="0" smtClean="0"/>
              <a:t>. Let np = c &gt; 1. For G ∈ G(n, p), w.h.p. G has a giant connected component of size (β + o(n))n for constant β = βc; w.h.p, the remaining components have size O(log n).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Application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>
                <a:solidFill>
                  <a:schemeClr val="accent1"/>
                </a:solidFill>
              </a:rPr>
              <a:t>Suppose</a:t>
            </a:r>
            <a:r>
              <a:rPr lang="en-US" dirty="0" smtClean="0"/>
              <a:t> …</a:t>
            </a:r>
          </a:p>
          <a:p>
            <a:pPr>
              <a:buNone/>
            </a:pPr>
            <a:r>
              <a:rPr lang="en-US" dirty="0" smtClean="0"/>
              <a:t>		the world is connected by G(n,p)</a:t>
            </a:r>
          </a:p>
          <a:p>
            <a:pPr>
              <a:buNone/>
            </a:pPr>
            <a:r>
              <a:rPr lang="en-US" dirty="0" smtClean="0"/>
              <a:t>		someone gets sick with a deadly disease</a:t>
            </a:r>
          </a:p>
          <a:p>
            <a:pPr>
              <a:buNone/>
            </a:pPr>
            <a:r>
              <a:rPr lang="en-US" dirty="0" smtClean="0"/>
              <a:t>		all neighbors get infected unless immune</a:t>
            </a:r>
          </a:p>
          <a:p>
            <a:pPr>
              <a:buNone/>
            </a:pPr>
            <a:r>
              <a:rPr lang="en-US" dirty="0" smtClean="0"/>
              <a:t>		a person is immune with probability q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>
                <a:solidFill>
                  <a:schemeClr val="accent1"/>
                </a:solidFill>
              </a:rPr>
              <a:t>Q</a:t>
            </a:r>
            <a:r>
              <a:rPr lang="en-US" dirty="0" smtClean="0"/>
              <a:t>. How many people will die?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Analysis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Generate G(n,p)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Delete qn nodes uniformly at random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Identify component of initially infected individual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Analysis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Equivalently,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Generate G((1-q)n, p)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Identify component of initially infected individual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Analysis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By giant component threshold,</a:t>
            </a:r>
          </a:p>
          <a:p>
            <a:r>
              <a:rPr lang="en-US" dirty="0" smtClean="0"/>
              <a:t>p(1-q)n &lt; 1 </a:t>
            </a:r>
            <a:r>
              <a:rPr lang="en-US" dirty="0" smtClean="0">
                <a:sym typeface="Wingdings" pitchFamily="2" charset="2"/>
              </a:rPr>
              <a:t> disease dies</a:t>
            </a:r>
          </a:p>
          <a:p>
            <a:r>
              <a:rPr lang="en-US" dirty="0" smtClean="0">
                <a:sym typeface="Wingdings" pitchFamily="2" charset="2"/>
              </a:rPr>
              <a:t>p(1-q)n &gt; 1  we die</a:t>
            </a:r>
          </a:p>
          <a:p>
            <a:endParaRPr lang="en-US" dirty="0" smtClean="0">
              <a:sym typeface="Wingdings" pitchFamily="2" charset="2"/>
            </a:endParaRPr>
          </a:p>
          <a:p>
            <a:pPr>
              <a:buNone/>
            </a:pPr>
            <a:r>
              <a:rPr lang="en-US" dirty="0" smtClean="0">
                <a:sym typeface="Wingdings" pitchFamily="2" charset="2"/>
              </a:rPr>
              <a:t>E.g., if everyone has 50 friends on average, need prob. of immunity = 49/50 to survive!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Random Graphs</a:t>
            </a:r>
            <a:endParaRPr lang="en-US" dirty="0"/>
          </a:p>
        </p:txBody>
      </p:sp>
      <p:sp>
        <p:nvSpPr>
          <p:cNvPr id="1187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None/>
            </a:pPr>
            <a:endParaRPr lang="en-US" dirty="0" smtClean="0"/>
          </a:p>
          <a:p>
            <a:endParaRPr lang="en-US" dirty="0" smtClean="0"/>
          </a:p>
          <a:p>
            <a:pPr algn="ctr">
              <a:buNone/>
            </a:pPr>
            <a:endParaRPr lang="en-US" sz="3600" dirty="0" smtClean="0"/>
          </a:p>
          <a:p>
            <a:pPr algn="ctr">
              <a:buNone/>
            </a:pPr>
            <a:r>
              <a:rPr lang="en-US" sz="3600" dirty="0" smtClean="0"/>
              <a:t>What is a </a:t>
            </a:r>
            <a:r>
              <a:rPr lang="en-US" sz="3600" dirty="0" smtClean="0">
                <a:solidFill>
                  <a:schemeClr val="accent1"/>
                </a:solidFill>
              </a:rPr>
              <a:t>random </a:t>
            </a:r>
            <a:r>
              <a:rPr lang="en-US" sz="3600" dirty="0" smtClean="0"/>
              <a:t>graph?</a:t>
            </a:r>
            <a:endParaRPr lang="en-US" sz="36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Random graphs G(n, c/n) for c &gt; 1 have …</a:t>
            </a:r>
          </a:p>
          <a:p>
            <a:pPr lvl="1">
              <a:buNone/>
            </a:pPr>
            <a:r>
              <a:rPr lang="en-US" dirty="0" smtClean="0"/>
              <a:t>	unique giant component </a:t>
            </a:r>
          </a:p>
          <a:p>
            <a:pPr lvl="1">
              <a:buNone/>
            </a:pPr>
            <a:r>
              <a:rPr lang="en-US" dirty="0" smtClean="0"/>
              <a:t>	small (logarithmic) diameter</a:t>
            </a:r>
          </a:p>
          <a:p>
            <a:pPr lvl="1">
              <a:buNone/>
            </a:pPr>
            <a:r>
              <a:rPr lang="en-US" dirty="0" smtClean="0"/>
              <a:t>	low clustering coefficient (= p)</a:t>
            </a:r>
          </a:p>
          <a:p>
            <a:pPr lvl="1">
              <a:buNone/>
            </a:pPr>
            <a:r>
              <a:rPr lang="en-US" dirty="0" smtClean="0"/>
              <a:t>	Bernoulli degree distribution</a:t>
            </a:r>
          </a:p>
          <a:p>
            <a:pPr lvl="1" algn="ctr">
              <a:buNone/>
            </a:pPr>
            <a:endParaRPr lang="en-US" sz="3200" dirty="0" smtClean="0"/>
          </a:p>
          <a:p>
            <a:pPr lvl="1">
              <a:buNone/>
            </a:pPr>
            <a:r>
              <a:rPr lang="en-US" sz="3600" dirty="0" smtClean="0"/>
              <a:t>A model that better mimics reality?</a:t>
            </a:r>
          </a:p>
          <a:p>
            <a:pPr lvl="1">
              <a:buNone/>
            </a:pPr>
            <a:endParaRPr lang="en-US" dirty="0" smtClean="0"/>
          </a:p>
          <a:p>
            <a:pPr lvl="1">
              <a:buNone/>
            </a:pPr>
            <a:endParaRPr lang="en-US" dirty="0" smtClean="0"/>
          </a:p>
        </p:txBody>
      </p:sp>
      <p:grpSp>
        <p:nvGrpSpPr>
          <p:cNvPr id="20" name="Group 19"/>
          <p:cNvGrpSpPr/>
          <p:nvPr/>
        </p:nvGrpSpPr>
        <p:grpSpPr>
          <a:xfrm>
            <a:off x="914400" y="2743200"/>
            <a:ext cx="228600" cy="304800"/>
            <a:chOff x="1981200" y="4419600"/>
            <a:chExt cx="304800" cy="533400"/>
          </a:xfrm>
        </p:grpSpPr>
        <p:cxnSp>
          <p:nvCxnSpPr>
            <p:cNvPr id="15" name="Straight Connector 14"/>
            <p:cNvCxnSpPr/>
            <p:nvPr/>
          </p:nvCxnSpPr>
          <p:spPr>
            <a:xfrm rot="16200000" flipH="1">
              <a:off x="1943100" y="4762500"/>
              <a:ext cx="228600" cy="152400"/>
            </a:xfrm>
            <a:prstGeom prst="line">
              <a:avLst/>
            </a:prstGeom>
            <a:ln w="571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5400000" flipH="1" flipV="1">
              <a:off x="1943100" y="4610100"/>
              <a:ext cx="533400" cy="152400"/>
            </a:xfrm>
            <a:prstGeom prst="line">
              <a:avLst/>
            </a:prstGeom>
            <a:ln w="571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7" name="Group 26"/>
          <p:cNvGrpSpPr/>
          <p:nvPr/>
        </p:nvGrpSpPr>
        <p:grpSpPr>
          <a:xfrm>
            <a:off x="914400" y="2286000"/>
            <a:ext cx="228600" cy="304800"/>
            <a:chOff x="1981200" y="4419600"/>
            <a:chExt cx="304800" cy="533400"/>
          </a:xfrm>
        </p:grpSpPr>
        <p:cxnSp>
          <p:nvCxnSpPr>
            <p:cNvPr id="28" name="Straight Connector 27"/>
            <p:cNvCxnSpPr/>
            <p:nvPr/>
          </p:nvCxnSpPr>
          <p:spPr>
            <a:xfrm rot="16200000" flipH="1">
              <a:off x="1943100" y="4762500"/>
              <a:ext cx="228600" cy="152400"/>
            </a:xfrm>
            <a:prstGeom prst="line">
              <a:avLst/>
            </a:prstGeom>
            <a:ln w="571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 rot="5400000" flipH="1" flipV="1">
              <a:off x="1943100" y="4610100"/>
              <a:ext cx="533400" cy="152400"/>
            </a:xfrm>
            <a:prstGeom prst="line">
              <a:avLst/>
            </a:prstGeom>
            <a:ln w="571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6" name="Group 35"/>
          <p:cNvGrpSpPr/>
          <p:nvPr/>
        </p:nvGrpSpPr>
        <p:grpSpPr>
          <a:xfrm>
            <a:off x="914400" y="3352800"/>
            <a:ext cx="304800" cy="228600"/>
            <a:chOff x="1905000" y="4343400"/>
            <a:chExt cx="304800" cy="228600"/>
          </a:xfrm>
        </p:grpSpPr>
        <p:cxnSp>
          <p:nvCxnSpPr>
            <p:cNvPr id="32" name="Straight Connector 31"/>
            <p:cNvCxnSpPr/>
            <p:nvPr/>
          </p:nvCxnSpPr>
          <p:spPr>
            <a:xfrm flipV="1">
              <a:off x="1905000" y="4343400"/>
              <a:ext cx="266700" cy="228600"/>
            </a:xfrm>
            <a:prstGeom prst="line">
              <a:avLst/>
            </a:prstGeom>
            <a:ln w="57150"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 rot="10800000">
              <a:off x="1905000" y="4343400"/>
              <a:ext cx="304800" cy="228600"/>
            </a:xfrm>
            <a:prstGeom prst="line">
              <a:avLst/>
            </a:prstGeom>
            <a:ln w="57150"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7" name="Group 36"/>
          <p:cNvGrpSpPr/>
          <p:nvPr/>
        </p:nvGrpSpPr>
        <p:grpSpPr>
          <a:xfrm>
            <a:off x="914400" y="3886200"/>
            <a:ext cx="304800" cy="228600"/>
            <a:chOff x="1905000" y="4343400"/>
            <a:chExt cx="304800" cy="228600"/>
          </a:xfrm>
        </p:grpSpPr>
        <p:cxnSp>
          <p:nvCxnSpPr>
            <p:cNvPr id="38" name="Straight Connector 37"/>
            <p:cNvCxnSpPr/>
            <p:nvPr/>
          </p:nvCxnSpPr>
          <p:spPr>
            <a:xfrm flipV="1">
              <a:off x="1905000" y="4343400"/>
              <a:ext cx="266700" cy="228600"/>
            </a:xfrm>
            <a:prstGeom prst="line">
              <a:avLst/>
            </a:prstGeom>
            <a:ln w="57150"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/>
            <p:nvPr/>
          </p:nvCxnSpPr>
          <p:spPr>
            <a:xfrm rot="10800000">
              <a:off x="1905000" y="4343400"/>
              <a:ext cx="304800" cy="228600"/>
            </a:xfrm>
            <a:prstGeom prst="line">
              <a:avLst/>
            </a:prstGeom>
            <a:ln w="57150"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 real life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 algn="ctr">
              <a:buNone/>
            </a:pPr>
            <a:endParaRPr lang="en-US" dirty="0" smtClean="0"/>
          </a:p>
          <a:p>
            <a:pPr algn="ctr">
              <a:buNone/>
            </a:pPr>
            <a:r>
              <a:rPr lang="en-US" dirty="0" smtClean="0"/>
              <a:t>Friends come and go over time.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Growing Random Graphs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dirty="0" smtClean="0"/>
              <a:t>On the first day, God created</a:t>
            </a:r>
          </a:p>
          <a:p>
            <a:pPr>
              <a:buNone/>
            </a:pPr>
            <a:r>
              <a:rPr lang="en-US" dirty="0" smtClean="0"/>
              <a:t>	m+1 nodes who were all friends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And on the (m+i)’th day, He created</a:t>
            </a:r>
          </a:p>
          <a:p>
            <a:pPr>
              <a:buNone/>
            </a:pPr>
            <a:r>
              <a:rPr lang="en-US" dirty="0" smtClean="0"/>
              <a:t>	a new node (m+i) with m random friends</a:t>
            </a:r>
            <a:endParaRPr lang="en-US" dirty="0"/>
          </a:p>
        </p:txBody>
      </p:sp>
      <p:sp>
        <p:nvSpPr>
          <p:cNvPr id="4" name="Oval 3"/>
          <p:cNvSpPr/>
          <p:nvPr/>
        </p:nvSpPr>
        <p:spPr>
          <a:xfrm flipV="1">
            <a:off x="3048000" y="3656806"/>
            <a:ext cx="228600" cy="228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/>
          <p:cNvSpPr/>
          <p:nvPr/>
        </p:nvSpPr>
        <p:spPr>
          <a:xfrm flipV="1">
            <a:off x="3505200" y="3656806"/>
            <a:ext cx="228600" cy="228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 flipV="1">
            <a:off x="3962400" y="3656806"/>
            <a:ext cx="228600" cy="228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 flipV="1">
            <a:off x="4419600" y="3656806"/>
            <a:ext cx="228600" cy="228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0" name="Curved Connector 9"/>
          <p:cNvCxnSpPr>
            <a:stCxn id="8" idx="0"/>
            <a:endCxn id="5" idx="0"/>
          </p:cNvCxnSpPr>
          <p:nvPr/>
        </p:nvCxnSpPr>
        <p:spPr>
          <a:xfrm rot="5400000">
            <a:off x="4076700" y="3428206"/>
            <a:ext cx="1588" cy="914400"/>
          </a:xfrm>
          <a:prstGeom prst="curvedConnector3">
            <a:avLst>
              <a:gd name="adj1" fmla="val 24677967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Curved Connector 11"/>
          <p:cNvCxnSpPr>
            <a:stCxn id="4" idx="0"/>
            <a:endCxn id="7" idx="0"/>
          </p:cNvCxnSpPr>
          <p:nvPr/>
        </p:nvCxnSpPr>
        <p:spPr>
          <a:xfrm rot="16200000" flipH="1">
            <a:off x="3619500" y="3428206"/>
            <a:ext cx="1588" cy="914400"/>
          </a:xfrm>
          <a:prstGeom prst="curvedConnector3">
            <a:avLst>
              <a:gd name="adj1" fmla="val 25363484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Curved Connector 13"/>
          <p:cNvCxnSpPr>
            <a:stCxn id="4" idx="0"/>
            <a:endCxn id="8" idx="0"/>
          </p:cNvCxnSpPr>
          <p:nvPr/>
        </p:nvCxnSpPr>
        <p:spPr>
          <a:xfrm rot="16200000" flipH="1">
            <a:off x="3848100" y="3199606"/>
            <a:ext cx="1588" cy="1371600"/>
          </a:xfrm>
          <a:prstGeom prst="curvedConnector3">
            <a:avLst>
              <a:gd name="adj1" fmla="val 14395466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>
            <a:stCxn id="4" idx="6"/>
            <a:endCxn id="5" idx="2"/>
          </p:cNvCxnSpPr>
          <p:nvPr/>
        </p:nvCxnSpPr>
        <p:spPr>
          <a:xfrm flipV="1">
            <a:off x="3276600" y="3769518"/>
            <a:ext cx="228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>
            <a:stCxn id="5" idx="6"/>
            <a:endCxn id="7" idx="2"/>
          </p:cNvCxnSpPr>
          <p:nvPr/>
        </p:nvCxnSpPr>
        <p:spPr>
          <a:xfrm flipV="1">
            <a:off x="3733800" y="3769518"/>
            <a:ext cx="228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>
            <a:stCxn id="7" idx="6"/>
            <a:endCxn id="8" idx="2"/>
          </p:cNvCxnSpPr>
          <p:nvPr/>
        </p:nvCxnSpPr>
        <p:spPr>
          <a:xfrm flipV="1">
            <a:off x="4191000" y="3769518"/>
            <a:ext cx="228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Oval 24"/>
          <p:cNvSpPr/>
          <p:nvPr/>
        </p:nvSpPr>
        <p:spPr>
          <a:xfrm flipV="1">
            <a:off x="4876800" y="3657600"/>
            <a:ext cx="228600" cy="228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8" name="Curved Connector 27"/>
          <p:cNvCxnSpPr>
            <a:stCxn id="5" idx="4"/>
            <a:endCxn id="25" idx="4"/>
          </p:cNvCxnSpPr>
          <p:nvPr/>
        </p:nvCxnSpPr>
        <p:spPr>
          <a:xfrm rot="16200000" flipH="1">
            <a:off x="4304903" y="2971403"/>
            <a:ext cx="794" cy="1371600"/>
          </a:xfrm>
          <a:prstGeom prst="curvedConnector3">
            <a:avLst>
              <a:gd name="adj1" fmla="val -28790932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Curved Connector 29"/>
          <p:cNvCxnSpPr>
            <a:stCxn id="4" idx="4"/>
            <a:endCxn id="25" idx="4"/>
          </p:cNvCxnSpPr>
          <p:nvPr/>
        </p:nvCxnSpPr>
        <p:spPr>
          <a:xfrm rot="16200000" flipH="1">
            <a:off x="4076303" y="2742803"/>
            <a:ext cx="794" cy="1828800"/>
          </a:xfrm>
          <a:prstGeom prst="curvedConnector3">
            <a:avLst>
              <a:gd name="adj1" fmla="val -49355935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>
            <a:stCxn id="8" idx="6"/>
            <a:endCxn id="25" idx="2"/>
          </p:cNvCxnSpPr>
          <p:nvPr/>
        </p:nvCxnSpPr>
        <p:spPr>
          <a:xfrm>
            <a:off x="4648200" y="3771106"/>
            <a:ext cx="228600" cy="79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Oval 33"/>
          <p:cNvSpPr/>
          <p:nvPr/>
        </p:nvSpPr>
        <p:spPr>
          <a:xfrm flipV="1">
            <a:off x="5334000" y="3657600"/>
            <a:ext cx="228600" cy="228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6" name="Curved Connector 35"/>
          <p:cNvCxnSpPr>
            <a:stCxn id="34" idx="4"/>
            <a:endCxn id="8" idx="4"/>
          </p:cNvCxnSpPr>
          <p:nvPr/>
        </p:nvCxnSpPr>
        <p:spPr>
          <a:xfrm rot="16200000" flipV="1">
            <a:off x="4990703" y="3200003"/>
            <a:ext cx="794" cy="914400"/>
          </a:xfrm>
          <a:prstGeom prst="curvedConnector3">
            <a:avLst>
              <a:gd name="adj1" fmla="val 28890932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Curved Connector 37"/>
          <p:cNvCxnSpPr>
            <a:stCxn id="34" idx="4"/>
            <a:endCxn id="7" idx="4"/>
          </p:cNvCxnSpPr>
          <p:nvPr/>
        </p:nvCxnSpPr>
        <p:spPr>
          <a:xfrm rot="16200000" flipV="1">
            <a:off x="4762103" y="2971403"/>
            <a:ext cx="794" cy="1371600"/>
          </a:xfrm>
          <a:prstGeom prst="curvedConnector3">
            <a:avLst>
              <a:gd name="adj1" fmla="val 53568908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Curved Connector 40"/>
          <p:cNvCxnSpPr>
            <a:stCxn id="4" idx="4"/>
            <a:endCxn id="34" idx="4"/>
          </p:cNvCxnSpPr>
          <p:nvPr/>
        </p:nvCxnSpPr>
        <p:spPr>
          <a:xfrm rot="16200000" flipH="1">
            <a:off x="4304903" y="2514203"/>
            <a:ext cx="794" cy="2286000"/>
          </a:xfrm>
          <a:prstGeom prst="curvedConnector3">
            <a:avLst>
              <a:gd name="adj1" fmla="val -79517783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Oval 42"/>
          <p:cNvSpPr/>
          <p:nvPr/>
        </p:nvSpPr>
        <p:spPr>
          <a:xfrm flipV="1">
            <a:off x="5791200" y="3657600"/>
            <a:ext cx="228600" cy="228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4" name="Curved Connector 43"/>
          <p:cNvCxnSpPr>
            <a:stCxn id="5" idx="4"/>
            <a:endCxn id="43" idx="4"/>
          </p:cNvCxnSpPr>
          <p:nvPr/>
        </p:nvCxnSpPr>
        <p:spPr>
          <a:xfrm rot="16200000" flipH="1">
            <a:off x="4762103" y="2514203"/>
            <a:ext cx="794" cy="2286000"/>
          </a:xfrm>
          <a:prstGeom prst="curvedConnector3">
            <a:avLst>
              <a:gd name="adj1" fmla="val -83630757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/>
          <p:cNvCxnSpPr>
            <a:stCxn id="43" idx="2"/>
            <a:endCxn id="34" idx="6"/>
          </p:cNvCxnSpPr>
          <p:nvPr/>
        </p:nvCxnSpPr>
        <p:spPr>
          <a:xfrm rot="10800000">
            <a:off x="5562600" y="3771900"/>
            <a:ext cx="228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Curved Connector 50"/>
          <p:cNvCxnSpPr>
            <a:stCxn id="43" idx="0"/>
            <a:endCxn id="25" idx="0"/>
          </p:cNvCxnSpPr>
          <p:nvPr/>
        </p:nvCxnSpPr>
        <p:spPr>
          <a:xfrm rot="5400000">
            <a:off x="5448300" y="3429000"/>
            <a:ext cx="1588" cy="914400"/>
          </a:xfrm>
          <a:prstGeom prst="curvedConnector3">
            <a:avLst>
              <a:gd name="adj1" fmla="val 14395466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000"/>
                            </p:stCondLst>
                            <p:childTnLst>
                              <p:par>
                                <p:cTn id="23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000"/>
                            </p:stCondLst>
                            <p:childTnLst>
                              <p:par>
                                <p:cTn id="30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2000"/>
                            </p:stCondLst>
                            <p:childTnLst>
                              <p:par>
                                <p:cTn id="33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  <p:bldP spid="34" grpId="0" animBg="1"/>
      <p:bldP spid="43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Mean Field Approximation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dirty="0" smtClean="0"/>
          </a:p>
          <a:p>
            <a:pPr algn="ctr">
              <a:buNone/>
            </a:pPr>
            <a:r>
              <a:rPr lang="en-US" dirty="0" smtClean="0"/>
              <a:t>Estimate distribution of random variables by distribution of </a:t>
            </a:r>
            <a:r>
              <a:rPr lang="en-US" i="1" dirty="0" smtClean="0"/>
              <a:t>expectations</a:t>
            </a:r>
            <a:r>
              <a:rPr lang="en-US" dirty="0" smtClean="0"/>
              <a:t>.</a:t>
            </a:r>
          </a:p>
          <a:p>
            <a:pPr algn="ctr">
              <a:buNone/>
            </a:pPr>
            <a:endParaRPr lang="en-US" dirty="0" smtClean="0"/>
          </a:p>
          <a:p>
            <a:pPr algn="ctr">
              <a:buNone/>
            </a:pPr>
            <a:endParaRPr lang="en-US" dirty="0" smtClean="0"/>
          </a:p>
          <a:p>
            <a:pPr algn="ctr">
              <a:buNone/>
            </a:pPr>
            <a:r>
              <a:rPr lang="en-US" dirty="0" smtClean="0"/>
              <a:t>E.g., degree dist. of growing random graph?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Degree Distribution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 algn="ctr">
              <a:buNone/>
            </a:pPr>
            <a:r>
              <a:rPr lang="en-US" dirty="0" smtClean="0">
                <a:solidFill>
                  <a:schemeClr val="accent1"/>
                </a:solidFill>
                <a:latin typeface="Corbel"/>
              </a:rPr>
              <a:t>F</a:t>
            </a:r>
            <a:r>
              <a:rPr lang="en-US" baseline="-25000" dirty="0" smtClean="0">
                <a:solidFill>
                  <a:schemeClr val="accent1"/>
                </a:solidFill>
                <a:latin typeface="Corbel"/>
              </a:rPr>
              <a:t>t</a:t>
            </a:r>
            <a:r>
              <a:rPr lang="en-US" dirty="0" smtClean="0">
                <a:solidFill>
                  <a:schemeClr val="accent1"/>
                </a:solidFill>
                <a:latin typeface="Corbel"/>
              </a:rPr>
              <a:t>(d</a:t>
            </a:r>
            <a:r>
              <a:rPr lang="en-US" dirty="0" smtClean="0">
                <a:solidFill>
                  <a:schemeClr val="accent1"/>
                </a:solidFill>
              </a:rPr>
              <a:t>) = 1 – exp[ -(d – m)/m ]</a:t>
            </a:r>
          </a:p>
          <a:p>
            <a:pPr algn="ctr">
              <a:buNone/>
            </a:pPr>
            <a:r>
              <a:rPr lang="en-US" dirty="0" smtClean="0">
                <a:solidFill>
                  <a:schemeClr val="accent1"/>
                </a:solidFill>
              </a:rPr>
              <a:t>(on board)</a:t>
            </a:r>
          </a:p>
          <a:p>
            <a:pPr algn="ctr">
              <a:buNone/>
            </a:pPr>
            <a:endParaRPr lang="en-US" dirty="0" smtClean="0"/>
          </a:p>
          <a:p>
            <a:pPr algn="ctr">
              <a:buNone/>
            </a:pPr>
            <a:r>
              <a:rPr lang="en-US" dirty="0" smtClean="0"/>
              <a:t>This is exponential, but social networks tend to look more like power-law deg. distributions…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 real life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The rich get richer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				… much faster than the poor.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Preferential Attachment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dirty="0" smtClean="0">
                <a:solidFill>
                  <a:schemeClr val="accent1"/>
                </a:solidFill>
              </a:rPr>
              <a:t>Start</a:t>
            </a:r>
            <a:r>
              <a:rPr lang="en-US" dirty="0" smtClean="0"/>
              <a:t>: m+1 nodes all connected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>
                <a:solidFill>
                  <a:schemeClr val="accent1"/>
                </a:solidFill>
              </a:rPr>
              <a:t>Time t &gt; m</a:t>
            </a:r>
            <a:r>
              <a:rPr lang="en-US" dirty="0" smtClean="0"/>
              <a:t>: a new node t with m friends distributed according to degree</a:t>
            </a:r>
          </a:p>
          <a:p>
            <a:pPr>
              <a:buNone/>
            </a:pPr>
            <a:endParaRPr lang="en-US" sz="1800" dirty="0" smtClean="0"/>
          </a:p>
          <a:p>
            <a:pPr>
              <a:buNone/>
            </a:pPr>
            <a:r>
              <a:rPr lang="en-US" dirty="0" smtClean="0">
                <a:solidFill>
                  <a:schemeClr val="accent1"/>
                </a:solidFill>
              </a:rPr>
              <a:t>		Pr[link to j]	= m x deg(j) / </a:t>
            </a:r>
            <a:r>
              <a:rPr lang="en-US" dirty="0" smtClean="0">
                <a:solidFill>
                  <a:schemeClr val="accent1"/>
                </a:solidFill>
                <a:latin typeface="Symbol"/>
                <a:sym typeface="Symbol"/>
              </a:rPr>
              <a:t></a:t>
            </a:r>
            <a:r>
              <a:rPr lang="en-US" dirty="0" smtClean="0">
                <a:solidFill>
                  <a:schemeClr val="accent1"/>
                </a:solidFill>
              </a:rPr>
              <a:t>deg(.)</a:t>
            </a:r>
          </a:p>
          <a:p>
            <a:pPr>
              <a:buNone/>
            </a:pPr>
            <a:r>
              <a:rPr lang="en-US" dirty="0" smtClean="0">
                <a:solidFill>
                  <a:schemeClr val="accent1"/>
                </a:solidFill>
              </a:rPr>
              <a:t>					= m x deg(j) / (2mt)</a:t>
            </a:r>
          </a:p>
          <a:p>
            <a:pPr>
              <a:buNone/>
            </a:pPr>
            <a:r>
              <a:rPr lang="en-US" dirty="0" smtClean="0">
                <a:solidFill>
                  <a:schemeClr val="accent1"/>
                </a:solidFill>
              </a:rPr>
              <a:t>					= deg(j) / (2t)</a:t>
            </a:r>
          </a:p>
          <a:p>
            <a:pPr>
              <a:buNone/>
            </a:pPr>
            <a:endParaRPr lang="en-US" dirty="0">
              <a:solidFill>
                <a:schemeClr val="accent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Degree Distribution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dirty="0" smtClean="0"/>
          </a:p>
          <a:p>
            <a:pPr algn="ctr">
              <a:buNone/>
            </a:pPr>
            <a:r>
              <a:rPr lang="en-US" dirty="0" smtClean="0">
                <a:solidFill>
                  <a:schemeClr val="accent1"/>
                </a:solidFill>
              </a:rPr>
              <a:t>Cumulative dist.</a:t>
            </a:r>
            <a:r>
              <a:rPr lang="en-US" dirty="0" smtClean="0"/>
              <a:t>: </a:t>
            </a:r>
            <a:r>
              <a:rPr lang="en-US" dirty="0" smtClean="0">
                <a:latin typeface="Corbel"/>
              </a:rPr>
              <a:t>F</a:t>
            </a:r>
            <a:r>
              <a:rPr lang="en-US" baseline="-25000" dirty="0" smtClean="0">
                <a:latin typeface="Corbel"/>
              </a:rPr>
              <a:t>t</a:t>
            </a:r>
            <a:r>
              <a:rPr lang="en-US" dirty="0" smtClean="0">
                <a:latin typeface="Corbel"/>
              </a:rPr>
              <a:t>(d</a:t>
            </a:r>
            <a:r>
              <a:rPr lang="en-US" dirty="0" smtClean="0"/>
              <a:t>) = 1 – </a:t>
            </a:r>
            <a:r>
              <a:rPr lang="en-US" dirty="0" smtClean="0">
                <a:latin typeface="Corbel"/>
              </a:rPr>
              <a:t>m</a:t>
            </a:r>
            <a:r>
              <a:rPr lang="en-US" baseline="30000" dirty="0" smtClean="0">
                <a:latin typeface="Corbel"/>
              </a:rPr>
              <a:t>2</a:t>
            </a:r>
            <a:r>
              <a:rPr lang="en-US" dirty="0" smtClean="0">
                <a:latin typeface="Corbel"/>
              </a:rPr>
              <a:t>/d</a:t>
            </a:r>
            <a:r>
              <a:rPr lang="en-US" baseline="30000" dirty="0" smtClean="0">
                <a:latin typeface="Corbel"/>
              </a:rPr>
              <a:t>2</a:t>
            </a:r>
            <a:endParaRPr lang="en-US" dirty="0" smtClean="0"/>
          </a:p>
          <a:p>
            <a:pPr algn="ctr">
              <a:buNone/>
            </a:pPr>
            <a:r>
              <a:rPr lang="en-US" dirty="0" smtClean="0">
                <a:solidFill>
                  <a:schemeClr val="accent1"/>
                </a:solidFill>
              </a:rPr>
              <a:t>Density function</a:t>
            </a:r>
            <a:r>
              <a:rPr lang="en-US" dirty="0" smtClean="0"/>
              <a:t>: </a:t>
            </a:r>
            <a:r>
              <a:rPr lang="en-US" dirty="0" smtClean="0">
                <a:latin typeface="Corbel"/>
              </a:rPr>
              <a:t>f</a:t>
            </a:r>
            <a:r>
              <a:rPr lang="en-US" baseline="-25000" dirty="0" smtClean="0">
                <a:latin typeface="Corbel"/>
              </a:rPr>
              <a:t>t</a:t>
            </a:r>
            <a:r>
              <a:rPr lang="en-US" dirty="0" smtClean="0">
                <a:latin typeface="Corbel"/>
              </a:rPr>
              <a:t>(d</a:t>
            </a:r>
            <a:r>
              <a:rPr lang="en-US" dirty="0" smtClean="0"/>
              <a:t>) = </a:t>
            </a:r>
            <a:r>
              <a:rPr lang="en-US" dirty="0" smtClean="0">
                <a:latin typeface="Corbel"/>
              </a:rPr>
              <a:t>2m</a:t>
            </a:r>
            <a:r>
              <a:rPr lang="en-US" baseline="30000" dirty="0" smtClean="0">
                <a:latin typeface="Corbel"/>
              </a:rPr>
              <a:t>2</a:t>
            </a:r>
            <a:r>
              <a:rPr lang="en-US" dirty="0" smtClean="0">
                <a:latin typeface="Corbel"/>
              </a:rPr>
              <a:t>/d</a:t>
            </a:r>
            <a:r>
              <a:rPr lang="en-US" baseline="30000" dirty="0" smtClean="0">
                <a:latin typeface="Corbel"/>
              </a:rPr>
              <a:t>3</a:t>
            </a:r>
          </a:p>
          <a:p>
            <a:pPr algn="ctr">
              <a:buNone/>
            </a:pPr>
            <a:endParaRPr lang="en-US" baseline="30000" dirty="0" smtClean="0">
              <a:latin typeface="Corbel"/>
            </a:endParaRPr>
          </a:p>
          <a:p>
            <a:pPr algn="ctr">
              <a:buNone/>
            </a:pPr>
            <a:r>
              <a:rPr lang="en-US" dirty="0" smtClean="0">
                <a:solidFill>
                  <a:schemeClr val="accent1"/>
                </a:solidFill>
              </a:rPr>
              <a:t>(heuristic analysis on board, </a:t>
            </a:r>
          </a:p>
          <a:p>
            <a:pPr algn="ctr">
              <a:buNone/>
            </a:pPr>
            <a:r>
              <a:rPr lang="en-US" dirty="0" smtClean="0">
                <a:solidFill>
                  <a:schemeClr val="accent1"/>
                </a:solidFill>
              </a:rPr>
              <a:t>for precise analysis, see Bollobas et al)</a:t>
            </a:r>
          </a:p>
          <a:p>
            <a:pPr algn="ctr">
              <a:buNone/>
            </a:pPr>
            <a:endParaRPr lang="en-US" dirty="0" smtClean="0"/>
          </a:p>
          <a:p>
            <a:pPr algn="ctr">
              <a:buNone/>
            </a:pPr>
            <a:r>
              <a:rPr lang="en-US" dirty="0" smtClean="0"/>
              <a:t>A power-law!</a:t>
            </a:r>
            <a:endParaRPr lang="en-US" baseline="30000" dirty="0" smtClean="0">
              <a:latin typeface="Corbe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Assignment: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Readings:</a:t>
            </a:r>
          </a:p>
          <a:p>
            <a:pPr lvl="1"/>
            <a:r>
              <a:rPr lang="en-US" dirty="0" smtClean="0"/>
              <a:t>Social and Economic Networks, Chapters 4 &amp; 5</a:t>
            </a:r>
          </a:p>
          <a:p>
            <a:pPr lvl="1"/>
            <a:r>
              <a:rPr lang="en-US" dirty="0" smtClean="0"/>
              <a:t>M. Mitzenmacher. </a:t>
            </a:r>
            <a:r>
              <a:rPr lang="en-US" i="1" dirty="0" smtClean="0"/>
              <a:t>A brief history of generative models for power law and lognormal distributions</a:t>
            </a:r>
            <a:r>
              <a:rPr lang="en-US" dirty="0" smtClean="0"/>
              <a:t>. Internet Mathematics 1, No 2, 226-251, 2005. </a:t>
            </a:r>
          </a:p>
          <a:p>
            <a:pPr lvl="1"/>
            <a:r>
              <a:rPr lang="en-US" dirty="0" smtClean="0"/>
              <a:t>D.J. Watts, and S.H. Strogatz. </a:t>
            </a:r>
            <a:r>
              <a:rPr lang="en-US" i="1" dirty="0" smtClean="0"/>
              <a:t>Collective dynamics of small-world networks</a:t>
            </a:r>
            <a:r>
              <a:rPr lang="en-US" dirty="0" smtClean="0"/>
              <a:t>.  Nature 393, 440-442, 1998.</a:t>
            </a:r>
          </a:p>
          <a:p>
            <a:r>
              <a:rPr lang="en-US" dirty="0" smtClean="0"/>
              <a:t>Reactions:</a:t>
            </a:r>
          </a:p>
          <a:p>
            <a:pPr lvl="1"/>
            <a:r>
              <a:rPr lang="en-US" dirty="0" smtClean="0"/>
              <a:t>Reaction paper to one of research papers, or a research paper of your choice</a:t>
            </a:r>
          </a:p>
          <a:p>
            <a:r>
              <a:rPr lang="en-US" dirty="0" smtClean="0"/>
              <a:t>Presentation volunteer?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ular Callout 6"/>
          <p:cNvSpPr/>
          <p:nvPr/>
        </p:nvSpPr>
        <p:spPr>
          <a:xfrm>
            <a:off x="304800" y="1981200"/>
            <a:ext cx="5791200" cy="4038600"/>
          </a:xfrm>
          <a:prstGeom prst="wedgeRoundRectCallout">
            <a:avLst>
              <a:gd name="adj1" fmla="val 67325"/>
              <a:gd name="adj2" fmla="val -303"/>
              <a:gd name="adj3" fmla="val 16667"/>
            </a:avLst>
          </a:prstGeom>
          <a:solidFill>
            <a:schemeClr val="accent1">
              <a:lumMod val="75000"/>
            </a:schemeClr>
          </a:solidFill>
          <a:ln w="571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Erdos-Renyi Random Graphs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Specify </a:t>
            </a:r>
          </a:p>
          <a:p>
            <a:pPr>
              <a:buNone/>
            </a:pPr>
            <a:r>
              <a:rPr lang="en-US" dirty="0" smtClean="0"/>
              <a:t>		number of vertices n</a:t>
            </a:r>
          </a:p>
          <a:p>
            <a:pPr>
              <a:buNone/>
            </a:pPr>
            <a:r>
              <a:rPr lang="en-US" dirty="0" smtClean="0"/>
              <a:t>		edge probability p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For each pair of vertices i &lt; j, </a:t>
            </a:r>
          </a:p>
          <a:p>
            <a:pPr>
              <a:buNone/>
            </a:pPr>
            <a:r>
              <a:rPr lang="en-US" dirty="0" smtClean="0"/>
              <a:t>		create edge (i,j) w/prob. p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6400800" y="4114800"/>
            <a:ext cx="27432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600" dirty="0" smtClean="0">
                <a:solidFill>
                  <a:schemeClr val="accent1"/>
                </a:solidFill>
              </a:rPr>
              <a:t>G(n,p)</a:t>
            </a:r>
            <a:endParaRPr lang="en-US" sz="6600" dirty="0">
              <a:solidFill>
                <a:schemeClr val="accent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Erdos-Renyi Random Graphs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 algn="ctr">
              <a:buNone/>
            </a:pPr>
            <a:r>
              <a:rPr lang="en-US" dirty="0" smtClean="0"/>
              <a:t>What does random graph G(n,p) </a:t>
            </a:r>
            <a:r>
              <a:rPr lang="en-US" dirty="0" smtClean="0">
                <a:solidFill>
                  <a:schemeClr val="accent1"/>
                </a:solidFill>
              </a:rPr>
              <a:t>look like</a:t>
            </a:r>
            <a:r>
              <a:rPr lang="en-US" dirty="0" smtClean="0"/>
              <a:t>?</a:t>
            </a:r>
          </a:p>
          <a:p>
            <a:pPr algn="ctr">
              <a:buNone/>
            </a:pPr>
            <a:r>
              <a:rPr lang="en-US" dirty="0" smtClean="0"/>
              <a:t>(as a function of p)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Random Graph Demo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 algn="ctr">
              <a:buNone/>
            </a:pPr>
            <a:r>
              <a:rPr lang="en-US" sz="2400" dirty="0" smtClean="0"/>
              <a:t>http://ccl.northwestern.edu/netlogo/models/GiantComponent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Properties of G(n,p)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		p &lt; 1/n	disconnected, small tree-like 			components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		p &gt; 1/n	a giant component emerges 			containing const. frac. of nodes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Proof Sketch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Percolation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Branching processes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Growing spanning trees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Percolation</a:t>
            </a:r>
            <a:endParaRPr lang="en-US" dirty="0"/>
          </a:p>
        </p:txBody>
      </p:sp>
      <p:sp>
        <p:nvSpPr>
          <p:cNvPr id="4" name="Oval 3"/>
          <p:cNvSpPr/>
          <p:nvPr/>
        </p:nvSpPr>
        <p:spPr>
          <a:xfrm>
            <a:off x="4724400" y="2514600"/>
            <a:ext cx="304800" cy="304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4724400" y="3124200"/>
            <a:ext cx="304800" cy="304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4724400" y="3733800"/>
            <a:ext cx="304800" cy="304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724400" y="4343400"/>
            <a:ext cx="304800" cy="304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5334000" y="2514600"/>
            <a:ext cx="304800" cy="304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5334000" y="3124200"/>
            <a:ext cx="304800" cy="304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5334000" y="3733800"/>
            <a:ext cx="304800" cy="304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/>
          <p:cNvSpPr/>
          <p:nvPr/>
        </p:nvSpPr>
        <p:spPr>
          <a:xfrm>
            <a:off x="5334000" y="4343400"/>
            <a:ext cx="304800" cy="304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/>
          <p:cNvSpPr/>
          <p:nvPr/>
        </p:nvSpPr>
        <p:spPr>
          <a:xfrm>
            <a:off x="5943600" y="2514600"/>
            <a:ext cx="304800" cy="304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5943600" y="3124200"/>
            <a:ext cx="304800" cy="304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/>
          <p:cNvSpPr/>
          <p:nvPr/>
        </p:nvSpPr>
        <p:spPr>
          <a:xfrm>
            <a:off x="5943600" y="3733800"/>
            <a:ext cx="304800" cy="304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val 15"/>
          <p:cNvSpPr/>
          <p:nvPr/>
        </p:nvSpPr>
        <p:spPr>
          <a:xfrm>
            <a:off x="5943600" y="4343400"/>
            <a:ext cx="304800" cy="304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Oval 16"/>
          <p:cNvSpPr/>
          <p:nvPr/>
        </p:nvSpPr>
        <p:spPr>
          <a:xfrm>
            <a:off x="6553200" y="2514600"/>
            <a:ext cx="304800" cy="304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/>
          <p:cNvSpPr/>
          <p:nvPr/>
        </p:nvSpPr>
        <p:spPr>
          <a:xfrm>
            <a:off x="6553200" y="3124200"/>
            <a:ext cx="304800" cy="304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Oval 18"/>
          <p:cNvSpPr/>
          <p:nvPr/>
        </p:nvSpPr>
        <p:spPr>
          <a:xfrm>
            <a:off x="6553200" y="3733800"/>
            <a:ext cx="304800" cy="304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Oval 19"/>
          <p:cNvSpPr/>
          <p:nvPr/>
        </p:nvSpPr>
        <p:spPr>
          <a:xfrm>
            <a:off x="6553200" y="4343400"/>
            <a:ext cx="304800" cy="304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Oval 20"/>
          <p:cNvSpPr/>
          <p:nvPr/>
        </p:nvSpPr>
        <p:spPr>
          <a:xfrm>
            <a:off x="7162800" y="2514600"/>
            <a:ext cx="304800" cy="304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Oval 21"/>
          <p:cNvSpPr/>
          <p:nvPr/>
        </p:nvSpPr>
        <p:spPr>
          <a:xfrm>
            <a:off x="7162800" y="3124200"/>
            <a:ext cx="304800" cy="304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Oval 22"/>
          <p:cNvSpPr/>
          <p:nvPr/>
        </p:nvSpPr>
        <p:spPr>
          <a:xfrm>
            <a:off x="7162800" y="3733800"/>
            <a:ext cx="304800" cy="304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Oval 23"/>
          <p:cNvSpPr/>
          <p:nvPr/>
        </p:nvSpPr>
        <p:spPr>
          <a:xfrm>
            <a:off x="7162800" y="4343400"/>
            <a:ext cx="304800" cy="304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Oval 24"/>
          <p:cNvSpPr/>
          <p:nvPr/>
        </p:nvSpPr>
        <p:spPr>
          <a:xfrm>
            <a:off x="4724400" y="4953000"/>
            <a:ext cx="304800" cy="304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Oval 25"/>
          <p:cNvSpPr/>
          <p:nvPr/>
        </p:nvSpPr>
        <p:spPr>
          <a:xfrm>
            <a:off x="5334000" y="4953000"/>
            <a:ext cx="304800" cy="304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Oval 26"/>
          <p:cNvSpPr/>
          <p:nvPr/>
        </p:nvSpPr>
        <p:spPr>
          <a:xfrm>
            <a:off x="5943600" y="4953000"/>
            <a:ext cx="304800" cy="304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Oval 27"/>
          <p:cNvSpPr/>
          <p:nvPr/>
        </p:nvSpPr>
        <p:spPr>
          <a:xfrm>
            <a:off x="6553200" y="4953000"/>
            <a:ext cx="304800" cy="304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Oval 28"/>
          <p:cNvSpPr/>
          <p:nvPr/>
        </p:nvSpPr>
        <p:spPr>
          <a:xfrm>
            <a:off x="7162800" y="4953000"/>
            <a:ext cx="304800" cy="304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TextBox 29"/>
          <p:cNvSpPr txBox="1"/>
          <p:nvPr/>
        </p:nvSpPr>
        <p:spPr>
          <a:xfrm>
            <a:off x="304800" y="2120205"/>
            <a:ext cx="381000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2400" dirty="0" smtClean="0"/>
              <a:t>Infinite graph 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400" dirty="0" smtClean="0"/>
              <a:t>Distinguished node i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400" dirty="0" smtClean="0"/>
              <a:t>Probability p</a:t>
            </a:r>
          </a:p>
          <a:p>
            <a:pPr marL="514350" indent="-514350"/>
            <a:endParaRPr lang="en-US" sz="2400" dirty="0" smtClean="0"/>
          </a:p>
          <a:p>
            <a:pPr marL="514350" indent="-514350"/>
            <a:r>
              <a:rPr lang="en-US" sz="2400" dirty="0" smtClean="0"/>
              <a:t>	Each link gets ``open’’ with probability p</a:t>
            </a:r>
          </a:p>
          <a:p>
            <a:pPr marL="514350" indent="-514350"/>
            <a:endParaRPr lang="en-US" sz="2400" dirty="0" smtClean="0"/>
          </a:p>
          <a:p>
            <a:pPr marL="514350" indent="-514350"/>
            <a:r>
              <a:rPr lang="en-US" sz="2400" dirty="0" smtClean="0"/>
              <a:t>Q.	What is size of component of i?</a:t>
            </a:r>
          </a:p>
        </p:txBody>
      </p:sp>
      <p:cxnSp>
        <p:nvCxnSpPr>
          <p:cNvPr id="32" name="Straight Connector 31"/>
          <p:cNvCxnSpPr>
            <a:stCxn id="4" idx="6"/>
            <a:endCxn id="9" idx="2"/>
          </p:cNvCxnSpPr>
          <p:nvPr/>
        </p:nvCxnSpPr>
        <p:spPr>
          <a:xfrm>
            <a:off x="5029200" y="2667000"/>
            <a:ext cx="3048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>
            <a:stCxn id="9" idx="6"/>
            <a:endCxn id="13" idx="2"/>
          </p:cNvCxnSpPr>
          <p:nvPr/>
        </p:nvCxnSpPr>
        <p:spPr>
          <a:xfrm>
            <a:off x="5638800" y="2667000"/>
            <a:ext cx="3048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>
            <a:stCxn id="13" idx="6"/>
            <a:endCxn id="17" idx="2"/>
          </p:cNvCxnSpPr>
          <p:nvPr/>
        </p:nvCxnSpPr>
        <p:spPr>
          <a:xfrm>
            <a:off x="6248400" y="2667000"/>
            <a:ext cx="3048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>
            <a:stCxn id="17" idx="6"/>
            <a:endCxn id="21" idx="2"/>
          </p:cNvCxnSpPr>
          <p:nvPr/>
        </p:nvCxnSpPr>
        <p:spPr>
          <a:xfrm>
            <a:off x="6858000" y="2667000"/>
            <a:ext cx="3048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>
            <a:stCxn id="6" idx="6"/>
            <a:endCxn id="10" idx="2"/>
          </p:cNvCxnSpPr>
          <p:nvPr/>
        </p:nvCxnSpPr>
        <p:spPr>
          <a:xfrm>
            <a:off x="5029200" y="3276600"/>
            <a:ext cx="3048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>
            <a:stCxn id="10" idx="6"/>
            <a:endCxn id="14" idx="2"/>
          </p:cNvCxnSpPr>
          <p:nvPr/>
        </p:nvCxnSpPr>
        <p:spPr>
          <a:xfrm>
            <a:off x="5638800" y="3276600"/>
            <a:ext cx="3048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>
            <a:stCxn id="14" idx="6"/>
            <a:endCxn id="18" idx="2"/>
          </p:cNvCxnSpPr>
          <p:nvPr/>
        </p:nvCxnSpPr>
        <p:spPr>
          <a:xfrm>
            <a:off x="6248400" y="3276600"/>
            <a:ext cx="3048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/>
          <p:cNvCxnSpPr>
            <a:stCxn id="18" idx="6"/>
            <a:endCxn id="22" idx="2"/>
          </p:cNvCxnSpPr>
          <p:nvPr/>
        </p:nvCxnSpPr>
        <p:spPr>
          <a:xfrm>
            <a:off x="6858000" y="3276600"/>
            <a:ext cx="3048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/>
          <p:cNvCxnSpPr>
            <a:stCxn id="4" idx="4"/>
            <a:endCxn id="6" idx="0"/>
          </p:cNvCxnSpPr>
          <p:nvPr/>
        </p:nvCxnSpPr>
        <p:spPr>
          <a:xfrm rot="5400000">
            <a:off x="4724400" y="2971800"/>
            <a:ext cx="3048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/>
          <p:cNvCxnSpPr>
            <a:stCxn id="9" idx="4"/>
            <a:endCxn id="10" idx="0"/>
          </p:cNvCxnSpPr>
          <p:nvPr/>
        </p:nvCxnSpPr>
        <p:spPr>
          <a:xfrm rot="5400000">
            <a:off x="5334000" y="2971800"/>
            <a:ext cx="3048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/>
          <p:cNvCxnSpPr>
            <a:stCxn id="13" idx="4"/>
            <a:endCxn id="14" idx="0"/>
          </p:cNvCxnSpPr>
          <p:nvPr/>
        </p:nvCxnSpPr>
        <p:spPr>
          <a:xfrm rot="5400000">
            <a:off x="5943600" y="2971800"/>
            <a:ext cx="3048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/>
          <p:cNvCxnSpPr>
            <a:stCxn id="17" idx="4"/>
            <a:endCxn id="18" idx="0"/>
          </p:cNvCxnSpPr>
          <p:nvPr/>
        </p:nvCxnSpPr>
        <p:spPr>
          <a:xfrm rot="5400000">
            <a:off x="6553200" y="2971800"/>
            <a:ext cx="3048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56"/>
          <p:cNvCxnSpPr>
            <a:stCxn id="21" idx="4"/>
            <a:endCxn id="22" idx="0"/>
          </p:cNvCxnSpPr>
          <p:nvPr/>
        </p:nvCxnSpPr>
        <p:spPr>
          <a:xfrm rot="5400000">
            <a:off x="7162800" y="2971800"/>
            <a:ext cx="3048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>
            <a:stCxn id="6" idx="4"/>
            <a:endCxn id="7" idx="0"/>
          </p:cNvCxnSpPr>
          <p:nvPr/>
        </p:nvCxnSpPr>
        <p:spPr>
          <a:xfrm rot="5400000">
            <a:off x="4724400" y="3581400"/>
            <a:ext cx="3048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/>
          <p:cNvCxnSpPr>
            <a:stCxn id="10" idx="4"/>
            <a:endCxn id="11" idx="0"/>
          </p:cNvCxnSpPr>
          <p:nvPr/>
        </p:nvCxnSpPr>
        <p:spPr>
          <a:xfrm rot="5400000">
            <a:off x="5334000" y="3581400"/>
            <a:ext cx="3048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Connector 64"/>
          <p:cNvCxnSpPr>
            <a:stCxn id="14" idx="4"/>
            <a:endCxn id="15" idx="0"/>
          </p:cNvCxnSpPr>
          <p:nvPr/>
        </p:nvCxnSpPr>
        <p:spPr>
          <a:xfrm rot="5400000">
            <a:off x="5943600" y="3581400"/>
            <a:ext cx="3048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Connector 66"/>
          <p:cNvCxnSpPr>
            <a:stCxn id="18" idx="4"/>
            <a:endCxn id="19" idx="0"/>
          </p:cNvCxnSpPr>
          <p:nvPr/>
        </p:nvCxnSpPr>
        <p:spPr>
          <a:xfrm rot="5400000">
            <a:off x="6553200" y="3581400"/>
            <a:ext cx="3048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Straight Connector 68"/>
          <p:cNvCxnSpPr>
            <a:stCxn id="22" idx="4"/>
            <a:endCxn id="23" idx="0"/>
          </p:cNvCxnSpPr>
          <p:nvPr/>
        </p:nvCxnSpPr>
        <p:spPr>
          <a:xfrm rot="5400000">
            <a:off x="7162800" y="3581400"/>
            <a:ext cx="3048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Straight Connector 70"/>
          <p:cNvCxnSpPr>
            <a:stCxn id="7" idx="6"/>
            <a:endCxn id="11" idx="2"/>
          </p:cNvCxnSpPr>
          <p:nvPr/>
        </p:nvCxnSpPr>
        <p:spPr>
          <a:xfrm>
            <a:off x="5029200" y="3886200"/>
            <a:ext cx="3048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Straight Connector 72"/>
          <p:cNvCxnSpPr>
            <a:stCxn id="11" idx="6"/>
            <a:endCxn id="15" idx="2"/>
          </p:cNvCxnSpPr>
          <p:nvPr/>
        </p:nvCxnSpPr>
        <p:spPr>
          <a:xfrm>
            <a:off x="5638800" y="3886200"/>
            <a:ext cx="3048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Straight Connector 74"/>
          <p:cNvCxnSpPr>
            <a:stCxn id="15" idx="6"/>
            <a:endCxn id="19" idx="2"/>
          </p:cNvCxnSpPr>
          <p:nvPr/>
        </p:nvCxnSpPr>
        <p:spPr>
          <a:xfrm>
            <a:off x="6248400" y="3886200"/>
            <a:ext cx="3048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Straight Connector 76"/>
          <p:cNvCxnSpPr>
            <a:stCxn id="19" idx="6"/>
            <a:endCxn id="23" idx="2"/>
          </p:cNvCxnSpPr>
          <p:nvPr/>
        </p:nvCxnSpPr>
        <p:spPr>
          <a:xfrm>
            <a:off x="6858000" y="3886200"/>
            <a:ext cx="3048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Straight Connector 78"/>
          <p:cNvCxnSpPr>
            <a:stCxn id="7" idx="4"/>
            <a:endCxn id="8" idx="0"/>
          </p:cNvCxnSpPr>
          <p:nvPr/>
        </p:nvCxnSpPr>
        <p:spPr>
          <a:xfrm rot="5400000">
            <a:off x="4724400" y="4191000"/>
            <a:ext cx="3048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Straight Connector 80"/>
          <p:cNvCxnSpPr>
            <a:stCxn id="11" idx="4"/>
            <a:endCxn id="12" idx="0"/>
          </p:cNvCxnSpPr>
          <p:nvPr/>
        </p:nvCxnSpPr>
        <p:spPr>
          <a:xfrm rot="5400000">
            <a:off x="5334000" y="4191000"/>
            <a:ext cx="3048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Straight Connector 82"/>
          <p:cNvCxnSpPr>
            <a:stCxn id="15" idx="4"/>
            <a:endCxn id="16" idx="0"/>
          </p:cNvCxnSpPr>
          <p:nvPr/>
        </p:nvCxnSpPr>
        <p:spPr>
          <a:xfrm rot="5400000">
            <a:off x="5943600" y="4191000"/>
            <a:ext cx="3048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Straight Connector 84"/>
          <p:cNvCxnSpPr>
            <a:stCxn id="19" idx="4"/>
            <a:endCxn id="20" idx="0"/>
          </p:cNvCxnSpPr>
          <p:nvPr/>
        </p:nvCxnSpPr>
        <p:spPr>
          <a:xfrm rot="5400000">
            <a:off x="6553200" y="4191000"/>
            <a:ext cx="3048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Straight Connector 86"/>
          <p:cNvCxnSpPr>
            <a:stCxn id="23" idx="4"/>
            <a:endCxn id="24" idx="0"/>
          </p:cNvCxnSpPr>
          <p:nvPr/>
        </p:nvCxnSpPr>
        <p:spPr>
          <a:xfrm rot="5400000">
            <a:off x="7162800" y="4191000"/>
            <a:ext cx="3048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Straight Connector 88"/>
          <p:cNvCxnSpPr>
            <a:stCxn id="8" idx="4"/>
            <a:endCxn id="25" idx="0"/>
          </p:cNvCxnSpPr>
          <p:nvPr/>
        </p:nvCxnSpPr>
        <p:spPr>
          <a:xfrm rot="5400000">
            <a:off x="4724400" y="4800600"/>
            <a:ext cx="3048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Straight Connector 90"/>
          <p:cNvCxnSpPr>
            <a:stCxn id="12" idx="4"/>
            <a:endCxn id="26" idx="0"/>
          </p:cNvCxnSpPr>
          <p:nvPr/>
        </p:nvCxnSpPr>
        <p:spPr>
          <a:xfrm rot="5400000">
            <a:off x="5334000" y="4800600"/>
            <a:ext cx="3048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Straight Connector 92"/>
          <p:cNvCxnSpPr>
            <a:stCxn id="16" idx="4"/>
            <a:endCxn id="27" idx="0"/>
          </p:cNvCxnSpPr>
          <p:nvPr/>
        </p:nvCxnSpPr>
        <p:spPr>
          <a:xfrm rot="5400000">
            <a:off x="5943600" y="4800600"/>
            <a:ext cx="3048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Straight Connector 94"/>
          <p:cNvCxnSpPr>
            <a:stCxn id="20" idx="4"/>
            <a:endCxn id="28" idx="0"/>
          </p:cNvCxnSpPr>
          <p:nvPr/>
        </p:nvCxnSpPr>
        <p:spPr>
          <a:xfrm rot="5400000">
            <a:off x="6553200" y="4800600"/>
            <a:ext cx="3048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Straight Connector 96"/>
          <p:cNvCxnSpPr>
            <a:stCxn id="24" idx="4"/>
            <a:endCxn id="29" idx="0"/>
          </p:cNvCxnSpPr>
          <p:nvPr/>
        </p:nvCxnSpPr>
        <p:spPr>
          <a:xfrm rot="5400000">
            <a:off x="7162800" y="4800600"/>
            <a:ext cx="3048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9" name="Straight Connector 98"/>
          <p:cNvCxnSpPr>
            <a:stCxn id="8" idx="6"/>
            <a:endCxn id="12" idx="2"/>
          </p:cNvCxnSpPr>
          <p:nvPr/>
        </p:nvCxnSpPr>
        <p:spPr>
          <a:xfrm>
            <a:off x="5029200" y="4495800"/>
            <a:ext cx="3048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1" name="Straight Connector 100"/>
          <p:cNvCxnSpPr>
            <a:stCxn id="12" idx="6"/>
            <a:endCxn id="16" idx="2"/>
          </p:cNvCxnSpPr>
          <p:nvPr/>
        </p:nvCxnSpPr>
        <p:spPr>
          <a:xfrm>
            <a:off x="5638800" y="4495800"/>
            <a:ext cx="3048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" name="Straight Connector 102"/>
          <p:cNvCxnSpPr>
            <a:stCxn id="16" idx="6"/>
            <a:endCxn id="20" idx="2"/>
          </p:cNvCxnSpPr>
          <p:nvPr/>
        </p:nvCxnSpPr>
        <p:spPr>
          <a:xfrm>
            <a:off x="6248400" y="4495800"/>
            <a:ext cx="3048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" name="Straight Connector 104"/>
          <p:cNvCxnSpPr>
            <a:stCxn id="20" idx="6"/>
            <a:endCxn id="24" idx="2"/>
          </p:cNvCxnSpPr>
          <p:nvPr/>
        </p:nvCxnSpPr>
        <p:spPr>
          <a:xfrm>
            <a:off x="6858000" y="4495800"/>
            <a:ext cx="3048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Straight Connector 106"/>
          <p:cNvCxnSpPr>
            <a:stCxn id="25" idx="6"/>
            <a:endCxn id="26" idx="2"/>
          </p:cNvCxnSpPr>
          <p:nvPr/>
        </p:nvCxnSpPr>
        <p:spPr>
          <a:xfrm>
            <a:off x="5029200" y="5105400"/>
            <a:ext cx="3048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9" name="Straight Connector 108"/>
          <p:cNvCxnSpPr>
            <a:stCxn id="26" idx="6"/>
            <a:endCxn id="27" idx="2"/>
          </p:cNvCxnSpPr>
          <p:nvPr/>
        </p:nvCxnSpPr>
        <p:spPr>
          <a:xfrm>
            <a:off x="5638800" y="5105400"/>
            <a:ext cx="3048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" name="Straight Connector 110"/>
          <p:cNvCxnSpPr>
            <a:stCxn id="27" idx="6"/>
            <a:endCxn id="28" idx="2"/>
          </p:cNvCxnSpPr>
          <p:nvPr/>
        </p:nvCxnSpPr>
        <p:spPr>
          <a:xfrm>
            <a:off x="6248400" y="5105400"/>
            <a:ext cx="3048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3" name="Straight Connector 112"/>
          <p:cNvCxnSpPr>
            <a:stCxn id="28" idx="6"/>
            <a:endCxn id="29" idx="2"/>
          </p:cNvCxnSpPr>
          <p:nvPr/>
        </p:nvCxnSpPr>
        <p:spPr>
          <a:xfrm>
            <a:off x="6858000" y="5105400"/>
            <a:ext cx="3048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" name="Straight Connector 113"/>
          <p:cNvCxnSpPr/>
          <p:nvPr/>
        </p:nvCxnSpPr>
        <p:spPr>
          <a:xfrm>
            <a:off x="4419600" y="2667000"/>
            <a:ext cx="3048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5" name="Straight Connector 114"/>
          <p:cNvCxnSpPr/>
          <p:nvPr/>
        </p:nvCxnSpPr>
        <p:spPr>
          <a:xfrm>
            <a:off x="4419600" y="3275012"/>
            <a:ext cx="3048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6" name="Straight Connector 115"/>
          <p:cNvCxnSpPr/>
          <p:nvPr/>
        </p:nvCxnSpPr>
        <p:spPr>
          <a:xfrm>
            <a:off x="4419600" y="3884612"/>
            <a:ext cx="3048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7" name="Straight Connector 116"/>
          <p:cNvCxnSpPr/>
          <p:nvPr/>
        </p:nvCxnSpPr>
        <p:spPr>
          <a:xfrm>
            <a:off x="4419600" y="4494212"/>
            <a:ext cx="3048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8" name="Straight Connector 117"/>
          <p:cNvCxnSpPr/>
          <p:nvPr/>
        </p:nvCxnSpPr>
        <p:spPr>
          <a:xfrm>
            <a:off x="4419600" y="5105400"/>
            <a:ext cx="3048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9" name="Straight Connector 118"/>
          <p:cNvCxnSpPr/>
          <p:nvPr/>
        </p:nvCxnSpPr>
        <p:spPr>
          <a:xfrm>
            <a:off x="7467600" y="2667000"/>
            <a:ext cx="3048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0" name="Straight Connector 119"/>
          <p:cNvCxnSpPr/>
          <p:nvPr/>
        </p:nvCxnSpPr>
        <p:spPr>
          <a:xfrm>
            <a:off x="7467600" y="3275012"/>
            <a:ext cx="3048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1" name="Straight Connector 120"/>
          <p:cNvCxnSpPr/>
          <p:nvPr/>
        </p:nvCxnSpPr>
        <p:spPr>
          <a:xfrm>
            <a:off x="7467600" y="3884612"/>
            <a:ext cx="3048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2" name="Straight Connector 121"/>
          <p:cNvCxnSpPr/>
          <p:nvPr/>
        </p:nvCxnSpPr>
        <p:spPr>
          <a:xfrm>
            <a:off x="7467600" y="4494212"/>
            <a:ext cx="3048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3" name="Straight Connector 122"/>
          <p:cNvCxnSpPr/>
          <p:nvPr/>
        </p:nvCxnSpPr>
        <p:spPr>
          <a:xfrm>
            <a:off x="7467600" y="5103812"/>
            <a:ext cx="3048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4" name="Straight Connector 123"/>
          <p:cNvCxnSpPr/>
          <p:nvPr/>
        </p:nvCxnSpPr>
        <p:spPr>
          <a:xfrm rot="5400000">
            <a:off x="4725194" y="2361406"/>
            <a:ext cx="3048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5" name="Straight Connector 124"/>
          <p:cNvCxnSpPr/>
          <p:nvPr/>
        </p:nvCxnSpPr>
        <p:spPr>
          <a:xfrm rot="5400000">
            <a:off x="5334794" y="2361406"/>
            <a:ext cx="3048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6" name="Straight Connector 125"/>
          <p:cNvCxnSpPr/>
          <p:nvPr/>
        </p:nvCxnSpPr>
        <p:spPr>
          <a:xfrm rot="5400000">
            <a:off x="5942806" y="2361406"/>
            <a:ext cx="3048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7" name="Straight Connector 126"/>
          <p:cNvCxnSpPr/>
          <p:nvPr/>
        </p:nvCxnSpPr>
        <p:spPr>
          <a:xfrm rot="5400000">
            <a:off x="6552406" y="2361406"/>
            <a:ext cx="3048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8" name="Straight Connector 127"/>
          <p:cNvCxnSpPr/>
          <p:nvPr/>
        </p:nvCxnSpPr>
        <p:spPr>
          <a:xfrm rot="5400000">
            <a:off x="7162006" y="2361406"/>
            <a:ext cx="3048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9" name="Straight Connector 128"/>
          <p:cNvCxnSpPr/>
          <p:nvPr/>
        </p:nvCxnSpPr>
        <p:spPr>
          <a:xfrm rot="5400000">
            <a:off x="4725194" y="5409406"/>
            <a:ext cx="3048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0" name="Straight Connector 129"/>
          <p:cNvCxnSpPr/>
          <p:nvPr/>
        </p:nvCxnSpPr>
        <p:spPr>
          <a:xfrm rot="5400000">
            <a:off x="5333205" y="5409406"/>
            <a:ext cx="3048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1" name="Straight Connector 130"/>
          <p:cNvCxnSpPr/>
          <p:nvPr/>
        </p:nvCxnSpPr>
        <p:spPr>
          <a:xfrm rot="5400000">
            <a:off x="5942806" y="5409406"/>
            <a:ext cx="3048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2" name="Straight Connector 131"/>
          <p:cNvCxnSpPr/>
          <p:nvPr/>
        </p:nvCxnSpPr>
        <p:spPr>
          <a:xfrm rot="5400000">
            <a:off x="6552406" y="5409406"/>
            <a:ext cx="3048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3" name="Straight Connector 132"/>
          <p:cNvCxnSpPr/>
          <p:nvPr/>
        </p:nvCxnSpPr>
        <p:spPr>
          <a:xfrm rot="5400000">
            <a:off x="7162006" y="5409406"/>
            <a:ext cx="3048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20" dur="5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1" dur="5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23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4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26" dur="500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7" dur="500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29" dur="5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0" dur="5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32" dur="5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3" dur="5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35" dur="500" fill="hold"/>
                                        <p:tgtEl>
                                          <p:spTgt spid="13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6" dur="500" fill="hold"/>
                                        <p:tgtEl>
                                          <p:spTgt spid="131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38" dur="500" fill="hold"/>
                                        <p:tgtEl>
                                          <p:spTgt spid="12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9" dur="500" fill="hold"/>
                                        <p:tgtEl>
                                          <p:spTgt spid="120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41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2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44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5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47" dur="500" fill="hold"/>
                                        <p:tgtEl>
                                          <p:spTgt spid="12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8" dur="500" fill="hold"/>
                                        <p:tgtEl>
                                          <p:spTgt spid="126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50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51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53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54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56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57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59" dur="5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60" dur="5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62" dur="500" fill="hold"/>
                                        <p:tgtEl>
                                          <p:spTgt spid="12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63" dur="500" fill="hold"/>
                                        <p:tgtEl>
                                          <p:spTgt spid="123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6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7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73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74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5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77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78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9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8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8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Percolation Demo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 algn="ctr">
              <a:buNone/>
            </a:pPr>
            <a:endParaRPr lang="en-US" sz="2400" dirty="0" smtClean="0"/>
          </a:p>
          <a:p>
            <a:pPr algn="ctr">
              <a:buNone/>
            </a:pPr>
            <a:r>
              <a:rPr lang="en-US" sz="2400" dirty="0" smtClean="0"/>
              <a:t>http://ccl.northwestern.edu/netlogo/models/Percolation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IRSTLENOVO20USER@YFUERHPFUVWXY5MJ" val="3082"/>
</p:tagLst>
</file>

<file path=ppt/theme/theme1.xml><?xml version="1.0" encoding="utf-8"?>
<a:theme xmlns:a="http://schemas.openxmlformats.org/drawingml/2006/main" name="Office Theme">
  <a:themeElements>
    <a:clrScheme name="Custom 1">
      <a:dk1>
        <a:srgbClr val="FFFFFF"/>
      </a:dk1>
      <a:lt1>
        <a:srgbClr val="000000"/>
      </a:lt1>
      <a:dk2>
        <a:srgbClr val="FFFFFF"/>
      </a:dk2>
      <a:lt2>
        <a:srgbClr val="CC0000"/>
      </a:lt2>
      <a:accent1>
        <a:srgbClr val="FF6600"/>
      </a:accent1>
      <a:accent2>
        <a:srgbClr val="008000"/>
      </a:accent2>
      <a:accent3>
        <a:srgbClr val="8484E0"/>
      </a:accent3>
      <a:accent4>
        <a:srgbClr val="CC00CC"/>
      </a:accent4>
      <a:accent5>
        <a:srgbClr val="FFC000"/>
      </a:accent5>
      <a:accent6>
        <a:srgbClr val="000000"/>
      </a:accent6>
      <a:hlink>
        <a:srgbClr val="FFC000"/>
      </a:hlink>
      <a:folHlink>
        <a:srgbClr val="00206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8526</TotalTime>
  <Words>625</Words>
  <Application>Microsoft Office PowerPoint</Application>
  <PresentationFormat>On-screen Show (4:3)</PresentationFormat>
  <Paragraphs>187</Paragraphs>
  <Slides>28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29" baseType="lpstr">
      <vt:lpstr>Office Theme</vt:lpstr>
      <vt:lpstr>Algorithmic and Economic Aspects of Networks</vt:lpstr>
      <vt:lpstr>Random Graphs</vt:lpstr>
      <vt:lpstr>Erdos-Renyi Random Graphs</vt:lpstr>
      <vt:lpstr>Erdos-Renyi Random Graphs</vt:lpstr>
      <vt:lpstr>Random Graph Demo</vt:lpstr>
      <vt:lpstr>Properties of G(n,p)</vt:lpstr>
      <vt:lpstr>Proof Sketch</vt:lpstr>
      <vt:lpstr>Percolation</vt:lpstr>
      <vt:lpstr>Percolation Demo</vt:lpstr>
      <vt:lpstr>Percolation on Binary Trees</vt:lpstr>
      <vt:lpstr>Critical Threshold</vt:lpstr>
      <vt:lpstr>Critical Threshold</vt:lpstr>
      <vt:lpstr>Branching Processes</vt:lpstr>
      <vt:lpstr>Erdos-Renyi Random Graphs</vt:lpstr>
      <vt:lpstr>Emergence of Giant Component</vt:lpstr>
      <vt:lpstr>Application</vt:lpstr>
      <vt:lpstr>Analysis</vt:lpstr>
      <vt:lpstr>Analysis</vt:lpstr>
      <vt:lpstr>Analysis</vt:lpstr>
      <vt:lpstr>Summary</vt:lpstr>
      <vt:lpstr>In real life</vt:lpstr>
      <vt:lpstr>Growing Random Graphs</vt:lpstr>
      <vt:lpstr>Mean Field Approximation</vt:lpstr>
      <vt:lpstr>Degree Distribution</vt:lpstr>
      <vt:lpstr>In real life</vt:lpstr>
      <vt:lpstr>Preferential Attachment</vt:lpstr>
      <vt:lpstr>Degree Distribution</vt:lpstr>
      <vt:lpstr>Assignment:</vt:lpstr>
    </vt:vector>
  </TitlesOfParts>
  <Company> 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Abcdefghijklmnopqrstuvwxyz BCDEFGHIJKLMNOPQRSTUVWXYZ 12345678910 x3 x6 </dc:title>
  <dc:creator> </dc:creator>
  <cp:lastModifiedBy> </cp:lastModifiedBy>
  <cp:revision>247</cp:revision>
  <dcterms:created xsi:type="dcterms:W3CDTF">2008-12-11T16:46:37Z</dcterms:created>
  <dcterms:modified xsi:type="dcterms:W3CDTF">2009-01-15T22:59:45Z</dcterms:modified>
</cp:coreProperties>
</file>