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9" r:id="rId10"/>
    <p:sldId id="310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3" r:id="rId22"/>
    <p:sldId id="322" r:id="rId23"/>
    <p:sldId id="324" r:id="rId24"/>
    <p:sldId id="326" r:id="rId25"/>
    <p:sldId id="350" r:id="rId26"/>
    <p:sldId id="351" r:id="rId27"/>
    <p:sldId id="328" r:id="rId28"/>
    <p:sldId id="330" r:id="rId29"/>
    <p:sldId id="329" r:id="rId30"/>
    <p:sldId id="331" r:id="rId31"/>
    <p:sldId id="333" r:id="rId32"/>
    <p:sldId id="334" r:id="rId33"/>
    <p:sldId id="335" r:id="rId34"/>
    <p:sldId id="337" r:id="rId35"/>
    <p:sldId id="338" r:id="rId36"/>
    <p:sldId id="339" r:id="rId37"/>
    <p:sldId id="341" r:id="rId38"/>
    <p:sldId id="342" r:id="rId39"/>
    <p:sldId id="343" r:id="rId40"/>
    <p:sldId id="344" r:id="rId41"/>
    <p:sldId id="345" r:id="rId42"/>
    <p:sldId id="346" r:id="rId43"/>
    <p:sldId id="348" r:id="rId44"/>
  </p:sldIdLst>
  <p:sldSz cx="9144000" cy="6858000" type="screen4x3"/>
  <p:notesSz cx="6858000" cy="9144000"/>
  <p:custDataLst>
    <p:tags r:id="rId4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99FF"/>
    <a:srgbClr val="FF3300"/>
    <a:srgbClr val="66FF66"/>
    <a:srgbClr val="6666FF"/>
    <a:srgbClr val="99CCFF"/>
    <a:srgbClr val="66CCFF"/>
    <a:srgbClr val="FF0000"/>
    <a:srgbClr val="33CC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564" autoAdjust="0"/>
  </p:normalViewPr>
  <p:slideViewPr>
    <p:cSldViewPr>
      <p:cViewPr varScale="1">
        <p:scale>
          <a:sx n="104" d="100"/>
          <a:sy n="104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tags" Target="tags/tag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3E72E-8E8A-4962-AA43-14C7F82CAC4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4E366-FEFE-46F0-9778-A4EFBC736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3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56768-70DB-4FB2-AD71-834D30B299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56768-70DB-4FB2-AD71-834D30B299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8FE808-13BD-47BE-9405-9FCD80D0178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E0EACB-FF0A-4E67-BD4E-49E9D8EC6B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  <p:sldLayoutId id="2147483686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  <a:solidFill>
            <a:srgbClr val="C00000"/>
          </a:solidFill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5400" dirty="0" smtClean="0"/>
              <a:t>Marriage, Honesty, &amp; Stability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05200"/>
            <a:ext cx="9144000" cy="2514600"/>
          </a:xfrm>
        </p:spPr>
        <p:txBody>
          <a:bodyPr>
            <a:noAutofit/>
          </a:bodyPr>
          <a:lstStyle/>
          <a:p>
            <a:pPr algn="l"/>
            <a:r>
              <a:rPr lang="en-US" sz="2800" cap="small" dirty="0" smtClean="0"/>
              <a:t>		        Nicole </a:t>
            </a:r>
            <a:r>
              <a:rPr lang="en-US" sz="2800" cap="small" dirty="0" err="1" smtClean="0"/>
              <a:t>Immorlica</a:t>
            </a:r>
            <a:r>
              <a:rPr lang="en-US" sz="2800" cap="small" dirty="0" smtClean="0"/>
              <a:t>, Northwestern University</a:t>
            </a:r>
            <a:endParaRPr lang="en-US" sz="2800" cap="small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14600" y="4038600"/>
            <a:ext cx="6126480" cy="1588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2a: defining invariant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6764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girls’ options only ever improve!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914400" y="2362200"/>
            <a:ext cx="2429769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Invariant.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3213795"/>
            <a:ext cx="708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every girl G and boy B, if G is crossed off B’s list it is because she’s married to him or has a suitor she prefers.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4724400"/>
            <a:ext cx="708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… because B only crosses off G after proposing, and G only rejects proposals when she finds someone better.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2b: proof of stability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2440155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Theorem.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068056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resulting matching is stable.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1582163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Proof.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429000"/>
            <a:ext cx="777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Consider boy B and girl G that are not married to each other.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Suppose G was crossed off B’s list.  Then G prefers husband to B, so won’t elope with B.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Suppose G is on B’s list.  Then B didn’t propose to G yet, so B prefers wife to G, so won’t elope with G.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can math say on romance?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1.</a:t>
            </a:r>
            <a:r>
              <a:rPr lang="en-US" dirty="0" smtClean="0"/>
              <a:t> Do stable matchings always exist?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2.</a:t>
            </a:r>
            <a:r>
              <a:rPr lang="en-US" dirty="0" smtClean="0"/>
              <a:t> Are they easy to find?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3.</a:t>
            </a:r>
            <a:r>
              <a:rPr lang="en-US" dirty="0" smtClean="0"/>
              <a:t> Does the courtship ritual work?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Question 4.</a:t>
            </a:r>
            <a:r>
              <a:rPr lang="en-US" i="1" dirty="0" smtClean="0"/>
              <a:t> Are stable matchings unique????</a:t>
            </a:r>
          </a:p>
          <a:p>
            <a:pPr marL="514350" indent="-51435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Question 5.</a:t>
            </a:r>
            <a:r>
              <a:rPr lang="en-US" i="1" dirty="0" smtClean="0"/>
              <a:t> If not, who benefits????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8400" y="3276600"/>
            <a:ext cx="3178884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Yes, yes, yes.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…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43600" y="23622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34290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943600" y="44958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43600" y="55626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cxnSp>
        <p:nvCxnSpPr>
          <p:cNvPr id="29" name="Straight Connector 28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6"/>
            <a:endCxn id="8" idx="2"/>
          </p:cNvCxnSpPr>
          <p:nvPr/>
        </p:nvCxnSpPr>
        <p:spPr>
          <a:xfrm flipV="1">
            <a:off x="2895600" y="2209800"/>
            <a:ext cx="3048000" cy="2133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6"/>
            <a:endCxn id="10" idx="2"/>
          </p:cNvCxnSpPr>
          <p:nvPr/>
        </p:nvCxnSpPr>
        <p:spPr>
          <a:xfrm>
            <a:off x="2895600" y="32766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an alternate universe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943600" y="23622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943600" y="34290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943600" y="44958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943600" y="55626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cxnSp>
        <p:nvCxnSpPr>
          <p:cNvPr id="65" name="Straight Connector 64"/>
          <p:cNvCxnSpPr>
            <a:stCxn id="4" idx="6"/>
            <a:endCxn id="8" idx="2"/>
          </p:cNvCxnSpPr>
          <p:nvPr/>
        </p:nvCxnSpPr>
        <p:spPr>
          <a:xfrm>
            <a:off x="2895600" y="22098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895600" y="2560320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019800" y="2560320"/>
            <a:ext cx="4572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651760" y="3630168"/>
            <a:ext cx="5486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019800" y="4690872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042160" y="2560320"/>
            <a:ext cx="10058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7" idx="6"/>
            <a:endCxn id="10" idx="2"/>
          </p:cNvCxnSpPr>
          <p:nvPr/>
        </p:nvCxnSpPr>
        <p:spPr>
          <a:xfrm flipV="1">
            <a:off x="2895600" y="43434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7" idx="6"/>
            <a:endCxn id="11" idx="2"/>
          </p:cNvCxnSpPr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295400" y="5760720"/>
            <a:ext cx="19202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" idx="6"/>
            <a:endCxn id="8" idx="2"/>
          </p:cNvCxnSpPr>
          <p:nvPr/>
        </p:nvCxnSpPr>
        <p:spPr>
          <a:xfrm flipV="1"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" idx="6"/>
            <a:endCxn id="10" idx="2"/>
          </p:cNvCxnSpPr>
          <p:nvPr/>
        </p:nvCxnSpPr>
        <p:spPr>
          <a:xfrm>
            <a:off x="2895600" y="43434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905000" y="4700016"/>
            <a:ext cx="12801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19800" y="3611880"/>
            <a:ext cx="4572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019800" y="5760720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19800" y="2560320"/>
            <a:ext cx="1371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019800" y="4690872"/>
            <a:ext cx="109728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not unique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2895600" y="43418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cxnSp>
        <p:nvCxnSpPr>
          <p:cNvPr id="59" name="Straight Connector 58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" idx="6"/>
            <a:endCxn id="8" idx="2"/>
          </p:cNvCxnSpPr>
          <p:nvPr/>
        </p:nvCxnSpPr>
        <p:spPr>
          <a:xfrm flipV="1"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" idx="6"/>
            <a:endCxn id="8" idx="2"/>
          </p:cNvCxnSpPr>
          <p:nvPr/>
        </p:nvCxnSpPr>
        <p:spPr>
          <a:xfrm flipV="1">
            <a:off x="2895600" y="2209800"/>
            <a:ext cx="3048000" cy="2133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" idx="6"/>
            <a:endCxn id="10" idx="2"/>
          </p:cNvCxnSpPr>
          <p:nvPr/>
        </p:nvCxnSpPr>
        <p:spPr>
          <a:xfrm>
            <a:off x="2895600" y="32766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943600" y="23622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943600" y="34290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943600" y="44958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943600" y="55626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Stable spouses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5105400" y="2362200"/>
            <a:ext cx="1716833" cy="1676400"/>
            <a:chOff x="6207967" y="3406914"/>
            <a:chExt cx="1716833" cy="1676400"/>
          </a:xfrm>
        </p:grpSpPr>
        <p:sp>
          <p:nvSpPr>
            <p:cNvPr id="4" name="Oval 3"/>
            <p:cNvSpPr/>
            <p:nvPr/>
          </p:nvSpPr>
          <p:spPr>
            <a:xfrm>
              <a:off x="6207967" y="3406914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6207967" y="3917123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207967" y="4427332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207967" y="4937540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781731" y="3406914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781731" y="3917123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781731" y="4427332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781731" y="4937540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6"/>
              <a:endCxn id="9" idx="2"/>
            </p:cNvCxnSpPr>
            <p:nvPr/>
          </p:nvCxnSpPr>
          <p:spPr>
            <a:xfrm>
              <a:off x="6351037" y="3479801"/>
              <a:ext cx="1430694" cy="5102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7" idx="6"/>
              <a:endCxn id="11" idx="2"/>
            </p:cNvCxnSpPr>
            <p:nvPr/>
          </p:nvCxnSpPr>
          <p:spPr>
            <a:xfrm>
              <a:off x="6351037" y="5010427"/>
              <a:ext cx="1430694" cy="7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5" idx="6"/>
              <a:endCxn id="8" idx="2"/>
            </p:cNvCxnSpPr>
            <p:nvPr/>
          </p:nvCxnSpPr>
          <p:spPr>
            <a:xfrm flipV="1">
              <a:off x="6351037" y="3479801"/>
              <a:ext cx="1430694" cy="5102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6" idx="6"/>
              <a:endCxn id="10" idx="2"/>
            </p:cNvCxnSpPr>
            <p:nvPr/>
          </p:nvCxnSpPr>
          <p:spPr>
            <a:xfrm>
              <a:off x="6351037" y="4500218"/>
              <a:ext cx="1430694" cy="7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33"/>
          <p:cNvGrpSpPr/>
          <p:nvPr/>
        </p:nvGrpSpPr>
        <p:grpSpPr>
          <a:xfrm>
            <a:off x="2286000" y="2362200"/>
            <a:ext cx="1716833" cy="1676400"/>
            <a:chOff x="2286000" y="2438400"/>
            <a:chExt cx="1716833" cy="1676400"/>
          </a:xfrm>
        </p:grpSpPr>
        <p:sp>
          <p:nvSpPr>
            <p:cNvPr id="19" name="Oval 18"/>
            <p:cNvSpPr/>
            <p:nvPr/>
          </p:nvSpPr>
          <p:spPr>
            <a:xfrm>
              <a:off x="2286000" y="2438400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286000" y="2948609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286000" y="3458818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86000" y="3969026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859764" y="2438400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859764" y="2948609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859764" y="3458818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859764" y="3969026"/>
              <a:ext cx="143069" cy="14577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19" idx="6"/>
              <a:endCxn id="24" idx="2"/>
            </p:cNvCxnSpPr>
            <p:nvPr/>
          </p:nvCxnSpPr>
          <p:spPr>
            <a:xfrm>
              <a:off x="2429070" y="2511287"/>
              <a:ext cx="1430694" cy="5102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2" idx="6"/>
              <a:endCxn id="26" idx="2"/>
            </p:cNvCxnSpPr>
            <p:nvPr/>
          </p:nvCxnSpPr>
          <p:spPr>
            <a:xfrm>
              <a:off x="2429070" y="4041913"/>
              <a:ext cx="1430694" cy="7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6"/>
              <a:endCxn id="25" idx="2"/>
            </p:cNvCxnSpPr>
            <p:nvPr/>
          </p:nvCxnSpPr>
          <p:spPr>
            <a:xfrm>
              <a:off x="2429069" y="3021496"/>
              <a:ext cx="1430695" cy="5102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1" idx="6"/>
              <a:endCxn id="23" idx="2"/>
            </p:cNvCxnSpPr>
            <p:nvPr/>
          </p:nvCxnSpPr>
          <p:spPr>
            <a:xfrm flipV="1">
              <a:off x="2429069" y="2511287"/>
              <a:ext cx="1430695" cy="10204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38200" y="1443335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general, there are many stable marriages.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3581400" y="3276600"/>
            <a:ext cx="381000" cy="381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029200" y="2237232"/>
            <a:ext cx="381000" cy="381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29200" y="3276600"/>
            <a:ext cx="381000" cy="381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362200" y="3276600"/>
            <a:ext cx="886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Boy B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818882" y="2209800"/>
            <a:ext cx="889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Girl G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815613" y="3195935"/>
            <a:ext cx="96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Girl G’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600200" y="52578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person P is a stable spouse of a person P’ if P is married to P’ in some stable matching.</a:t>
            </a:r>
            <a:endParaRPr lang="en-US" sz="2000" dirty="0"/>
          </a:p>
        </p:txBody>
      </p:sp>
      <p:sp>
        <p:nvSpPr>
          <p:cNvPr id="42" name="Rectangle 41"/>
          <p:cNvSpPr/>
          <p:nvPr/>
        </p:nvSpPr>
        <p:spPr>
          <a:xfrm>
            <a:off x="2362200" y="4388584"/>
            <a:ext cx="4178387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“stable spouse”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14792 2.22222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6041 2.22222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/>
      <p:bldP spid="39" grpId="0"/>
      <p:bldP spid="40" grpId="0"/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Boys are happier than girls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2440155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Theorem.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048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Boys marry their most preferred stable wife….</a:t>
            </a:r>
          </a:p>
          <a:p>
            <a:r>
              <a:rPr lang="en-US" sz="2800" dirty="0" smtClean="0"/>
              <a:t>… and girls get their least preferred stable husband!</a:t>
            </a:r>
            <a:endParaRPr lang="en-US" sz="2400" dirty="0"/>
          </a:p>
        </p:txBody>
      </p:sp>
      <p:sp>
        <p:nvSpPr>
          <p:cNvPr id="10" name="Oval Callout 9"/>
          <p:cNvSpPr/>
          <p:nvPr/>
        </p:nvSpPr>
        <p:spPr>
          <a:xfrm>
            <a:off x="3200400" y="1295400"/>
            <a:ext cx="1752600" cy="685800"/>
          </a:xfrm>
          <a:prstGeom prst="wedgeEllipseCallout">
            <a:avLst>
              <a:gd name="adj1" fmla="val -32498"/>
              <a:gd name="adj2" fmla="val -93153"/>
            </a:avLst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way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4459307"/>
            <a:ext cx="1582163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Proof.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54308"/>
            <a:ext cx="1582163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Proof.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416308"/>
            <a:ext cx="838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claim, by contradiction.  Suppose some boy isn’t married to favorite stable spouse.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He must have proposed to her and been refused.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Let B be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boy to lose his favorite stable wife 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Then G must have had a proposal from a boy B’ she preferred to B.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Since B’ has not yet crossed off his favorite stable wife, B’ must love G more than any stable wife.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But then B’ and G will elope in marriage which matches B to G, contradicting stability of wife G.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54308"/>
            <a:ext cx="1582163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Proof.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416308"/>
            <a:ext cx="838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Of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claim, by contradiction.  Suppose there is a stable matching in which girl G gets worse husband.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Let B be her husband when boys propose and B’</a:t>
            </a:r>
            <a:r>
              <a:rPr lang="en-US" sz="2800" dirty="0" smtClean="0">
                <a:latin typeface="cmmi10"/>
              </a:rPr>
              <a:t> </a:t>
            </a:r>
            <a:r>
              <a:rPr lang="en-US" sz="2800" dirty="0" smtClean="0"/>
              <a:t>be her husband in worse matching.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Then G prefers B to B’ by assumption.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Furthermore, by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claim, G is favorite stable wife of B, so B prefers G to wife in worse matching.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But then B and G will elope in worse matching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rt 4"/>
          <p:cNvSpPr/>
          <p:nvPr/>
        </p:nvSpPr>
        <p:spPr>
          <a:xfrm>
            <a:off x="2362200" y="1181100"/>
            <a:ext cx="4419600" cy="4495800"/>
          </a:xfrm>
          <a:prstGeom prst="heart">
            <a:avLst/>
          </a:prstGeom>
          <a:solidFill>
            <a:srgbClr val="C00000"/>
          </a:solidFill>
          <a:ln w="76200">
            <a:solidFill>
              <a:schemeClr val="bg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Curlz MT" pitchFamily="82" charset="0"/>
              </a:rPr>
              <a:t>Math </a:t>
            </a:r>
            <a:br>
              <a:rPr lang="en-US" sz="5400" dirty="0" smtClean="0">
                <a:latin typeface="Curlz MT" pitchFamily="82" charset="0"/>
              </a:rPr>
            </a:br>
            <a:r>
              <a:rPr lang="en-US" sz="5400" dirty="0" smtClean="0">
                <a:latin typeface="Curlz MT" pitchFamily="82" charset="0"/>
              </a:rPr>
              <a:t>&amp;</a:t>
            </a:r>
            <a:br>
              <a:rPr lang="en-US" sz="5400" dirty="0" smtClean="0">
                <a:latin typeface="Curlz MT" pitchFamily="82" charset="0"/>
              </a:rPr>
            </a:br>
            <a:r>
              <a:rPr lang="en-US" sz="5400" dirty="0" smtClean="0">
                <a:latin typeface="Curlz MT" pitchFamily="82" charset="0"/>
              </a:rPr>
              <a:t>Romance</a:t>
            </a:r>
            <a:endParaRPr lang="en-US" sz="5400" dirty="0">
              <a:latin typeface="Curlz MT" pitchFamily="8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of course … symmetry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971800"/>
            <a:ext cx="5666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If girls propose, then they will get their favorite stable husbands.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Stable Matching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191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Centralized </a:t>
            </a:r>
            <a:r>
              <a:rPr lang="en-US" sz="2800" dirty="0">
                <a:solidFill>
                  <a:schemeClr val="bg2"/>
                </a:solidFill>
              </a:rPr>
              <a:t>two-sided </a:t>
            </a:r>
            <a:r>
              <a:rPr lang="en-US" sz="2800" dirty="0" smtClean="0">
                <a:solidFill>
                  <a:schemeClr val="bg2"/>
                </a:solidFill>
              </a:rPr>
              <a:t>markets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lnSpc>
                <a:spcPct val="80000"/>
              </a:lnSpc>
              <a:buNone/>
            </a:pP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National Residency Matching Program (NRMP) since 1950’s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Dental residencies and medical specialties in the US, Canada, and parts of the UK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National university entrance exam in Iran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Placement of Canadian lawyers in Ontario and Alberta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Sorority rush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Matching of new reform rabbis to their first congregation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Assignment of students to high-schools in NYC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…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 advTm="176938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Theorem 1</a:t>
            </a:r>
            <a:r>
              <a:rPr lang="en-US" sz="2400" dirty="0" smtClean="0"/>
              <a:t>. The matching produced by the men-proposing algorithm is the </a:t>
            </a:r>
            <a:r>
              <a:rPr lang="en-US" sz="2400" i="1" dirty="0" smtClean="0"/>
              <a:t>best</a:t>
            </a:r>
            <a:r>
              <a:rPr lang="en-US" sz="2400" dirty="0" smtClean="0"/>
              <a:t> stable matching for men and the </a:t>
            </a:r>
            <a:r>
              <a:rPr lang="en-US" sz="2400" i="1" dirty="0" smtClean="0"/>
              <a:t>worst</a:t>
            </a:r>
            <a:r>
              <a:rPr lang="en-US" sz="2400" dirty="0" smtClean="0"/>
              <a:t> stable matching for women.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    This matching is called the </a:t>
            </a:r>
            <a:r>
              <a:rPr lang="en-US" sz="2400" i="1" dirty="0" smtClean="0">
                <a:solidFill>
                  <a:schemeClr val="bg2"/>
                </a:solidFill>
              </a:rPr>
              <a:t>men-optimal </a:t>
            </a:r>
            <a:r>
              <a:rPr lang="en-US" sz="2400" dirty="0" smtClean="0"/>
              <a:t>matching.</a:t>
            </a: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solidFill>
                <a:srgbClr val="006600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solidFill>
                  <a:schemeClr val="bg2"/>
                </a:solidFill>
              </a:rPr>
              <a:t>Theorem 2</a:t>
            </a:r>
            <a:r>
              <a:rPr lang="en-US" sz="2400" dirty="0" smtClean="0"/>
              <a:t>. </a:t>
            </a:r>
            <a:r>
              <a:rPr lang="en-US" sz="2400" dirty="0"/>
              <a:t>The order of proposals does not affect the stable matching produced by the men-proposing algorithm.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  <a:buNone/>
            </a:pPr>
            <a:r>
              <a:rPr lang="en-US" sz="2400" dirty="0">
                <a:solidFill>
                  <a:schemeClr val="bg2"/>
                </a:solidFill>
              </a:rPr>
              <a:t>Theorem 3</a:t>
            </a:r>
            <a:r>
              <a:rPr lang="en-US" sz="2400" dirty="0"/>
              <a:t>. In all stable </a:t>
            </a:r>
            <a:r>
              <a:rPr lang="en-US" sz="2400" dirty="0" err="1"/>
              <a:t>matchings</a:t>
            </a:r>
            <a:r>
              <a:rPr lang="en-US" sz="2400" dirty="0"/>
              <a:t>, the set of people who remain single is the same.</a:t>
            </a:r>
            <a:r>
              <a:rPr lang="en-US" sz="2400" dirty="0">
                <a:solidFill>
                  <a:srgbClr val="006600"/>
                </a:solidFill>
              </a:rPr>
              <a:t> </a:t>
            </a:r>
            <a:r>
              <a:rPr lang="en-US" sz="2400" dirty="0"/>
              <a:t>   </a:t>
            </a:r>
          </a:p>
        </p:txBody>
      </p:sp>
      <p:sp>
        <p:nvSpPr>
          <p:cNvPr id="36147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Classical Results 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36952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NRMP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4188"/>
            <a:ext cx="8229600" cy="3886200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/>
              <a:t>National Residency Matching Program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/>
              <a:t>After finishing med school in the US, students must complete internships at hospitals prior to receiving their degree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/>
              <a:t>Students interview at hospitals and rank their preferences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/>
              <a:t>Hospitals rank students they interviewed 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/>
              <a:t>A hospital-optimal deferred acceptance algorithm determines placement</a:t>
            </a:r>
          </a:p>
        </p:txBody>
      </p:sp>
    </p:spTree>
  </p:cSld>
  <p:clrMapOvr>
    <a:masterClrMapping/>
  </p:clrMapOvr>
  <p:transition xmlns:p14="http://schemas.microsoft.com/office/powerpoint/2010/main" advTm="8328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4530725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2"/>
                </a:solidFill>
              </a:rPr>
              <a:t>Question</a:t>
            </a:r>
            <a:r>
              <a:rPr lang="en-US" dirty="0" smtClean="0"/>
              <a:t>. </a:t>
            </a:r>
            <a:r>
              <a:rPr lang="en-US" dirty="0"/>
              <a:t>Do participants have an incentive to announce a list other than their real preference lists? 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chemeClr val="bg2"/>
                </a:solidFill>
              </a:rPr>
              <a:t>Answer</a:t>
            </a:r>
            <a:r>
              <a:rPr lang="en-US" dirty="0" smtClean="0"/>
              <a:t>. </a:t>
            </a:r>
            <a:r>
              <a:rPr lang="en-US" i="1" dirty="0"/>
              <a:t>Yes!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In </a:t>
            </a:r>
            <a:r>
              <a:rPr lang="en-US" dirty="0"/>
              <a:t>the men-proposing algorithm, </a:t>
            </a:r>
            <a:r>
              <a:rPr lang="en-US" dirty="0" smtClean="0"/>
              <a:t>sometimes women </a:t>
            </a:r>
            <a:r>
              <a:rPr lang="en-US" dirty="0"/>
              <a:t>have an incentive to be dishonest about their preferences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 Compatibility 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7313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…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43600" y="23622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34290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943600" y="44958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43600" y="55626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cxnSp>
        <p:nvCxnSpPr>
          <p:cNvPr id="29" name="Straight Connector 28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6"/>
            <a:endCxn id="8" idx="2"/>
          </p:cNvCxnSpPr>
          <p:nvPr/>
        </p:nvCxnSpPr>
        <p:spPr>
          <a:xfrm flipV="1">
            <a:off x="2895600" y="2209800"/>
            <a:ext cx="3048000" cy="2133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6"/>
            <a:endCxn id="10" idx="2"/>
          </p:cNvCxnSpPr>
          <p:nvPr/>
        </p:nvCxnSpPr>
        <p:spPr>
          <a:xfrm>
            <a:off x="2895600" y="32766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small white lie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43600" y="23622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34290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943600" y="44958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43600" y="5562600"/>
            <a:ext cx="301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7543800" y="2560320"/>
            <a:ext cx="109728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1" idx="2"/>
          </p:cNvCxnSpPr>
          <p:nvPr/>
        </p:nvCxnSpPr>
        <p:spPr>
          <a:xfrm rot="16200000" flipH="1">
            <a:off x="2819400" y="2286000"/>
            <a:ext cx="3200400" cy="304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9600" y="2560320"/>
            <a:ext cx="4572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62800" y="5760720"/>
            <a:ext cx="14630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6"/>
            <a:endCxn id="9" idx="2"/>
          </p:cNvCxnSpPr>
          <p:nvPr/>
        </p:nvCxnSpPr>
        <p:spPr>
          <a:xfrm>
            <a:off x="2895600" y="32766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09600" y="3630168"/>
            <a:ext cx="5486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05800" y="3630168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6" idx="6"/>
            <a:endCxn id="8" idx="2"/>
          </p:cNvCxnSpPr>
          <p:nvPr/>
        </p:nvCxnSpPr>
        <p:spPr>
          <a:xfrm flipV="1">
            <a:off x="2895600" y="2209800"/>
            <a:ext cx="3048000" cy="2133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09600" y="4709160"/>
            <a:ext cx="64008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7" idx="6"/>
            <a:endCxn id="11" idx="2"/>
          </p:cNvCxnSpPr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09600" y="5760720"/>
            <a:ext cx="5486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553200" y="5760720"/>
            <a:ext cx="14630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90600" y="2560320"/>
            <a:ext cx="8229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629400" y="3630168"/>
            <a:ext cx="17373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6"/>
            <a:endCxn id="10" idx="2"/>
          </p:cNvCxnSpPr>
          <p:nvPr/>
        </p:nvCxnSpPr>
        <p:spPr>
          <a:xfrm>
            <a:off x="2895600" y="32766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62000" y="3630168"/>
            <a:ext cx="8229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229600" y="4681728"/>
            <a:ext cx="4572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6" idx="6"/>
            <a:endCxn id="10" idx="2"/>
          </p:cNvCxnSpPr>
          <p:nvPr/>
        </p:nvCxnSpPr>
        <p:spPr>
          <a:xfrm>
            <a:off x="2895600" y="43434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112520" y="4709160"/>
            <a:ext cx="64008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315200" y="4681728"/>
            <a:ext cx="109728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" idx="6"/>
            <a:endCxn id="8" idx="2"/>
          </p:cNvCxnSpPr>
          <p:nvPr/>
        </p:nvCxnSpPr>
        <p:spPr>
          <a:xfrm flipV="1"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447800" y="3630168"/>
            <a:ext cx="10058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369252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>
                <a:solidFill>
                  <a:schemeClr val="bg2"/>
                </a:solidFill>
              </a:rPr>
              <a:t>Next </a:t>
            </a:r>
            <a:r>
              <a:rPr lang="en-US" sz="2800" dirty="0" smtClean="0">
                <a:solidFill>
                  <a:schemeClr val="bg2"/>
                </a:solidFill>
              </a:rPr>
              <a:t>Question</a:t>
            </a:r>
            <a:r>
              <a:rPr lang="en-US" sz="2800" dirty="0" smtClean="0"/>
              <a:t>. </a:t>
            </a:r>
            <a:r>
              <a:rPr lang="en-US" sz="2800" dirty="0"/>
              <a:t>Is there </a:t>
            </a:r>
            <a:r>
              <a:rPr lang="en-US" sz="2800" i="1" dirty="0"/>
              <a:t>any</a:t>
            </a:r>
            <a:r>
              <a:rPr lang="en-US" sz="2800" dirty="0"/>
              <a:t> truthful mechanism for the stable matching problem?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Answer</a:t>
            </a:r>
            <a:r>
              <a:rPr lang="en-US" sz="2800" dirty="0" smtClean="0"/>
              <a:t>. </a:t>
            </a:r>
            <a:r>
              <a:rPr lang="en-US" sz="2800" i="1" dirty="0"/>
              <a:t>No!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	Roth </a:t>
            </a:r>
            <a:r>
              <a:rPr lang="en-US" sz="2800" dirty="0"/>
              <a:t>(1982) proved that there is no mechanism for the stable marriage problem in which truth-telling is the dominant strategy for </a:t>
            </a:r>
            <a:r>
              <a:rPr lang="en-US" sz="2800" i="1" dirty="0"/>
              <a:t>both</a:t>
            </a:r>
            <a:r>
              <a:rPr lang="en-US" sz="2800" dirty="0"/>
              <a:t> men and women. 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Incentive Compatibility 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0859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8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Next Question</a:t>
            </a:r>
            <a:r>
              <a:rPr lang="en-US" sz="2800" dirty="0" smtClean="0"/>
              <a:t>. When can people benefit from lying?</a:t>
            </a:r>
          </a:p>
          <a:p>
            <a:pPr>
              <a:buFont typeface="Wingdings" pitchFamily="2" charset="2"/>
              <a:buNone/>
            </a:pPr>
            <a:endParaRPr lang="en-US" sz="2800" dirty="0" smtClean="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Theorem</a:t>
            </a:r>
            <a:r>
              <a:rPr lang="en-US" sz="2800" dirty="0"/>
              <a:t>. The best match a woman can receive from a stable mechanism is her optimal stable husband with respect to her true preference list and others’ announced preference lists.</a:t>
            </a:r>
          </a:p>
          <a:p>
            <a:pPr>
              <a:buFont typeface="Wingdings" pitchFamily="2" charset="2"/>
              <a:buNone/>
            </a:pP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	In </a:t>
            </a:r>
            <a:r>
              <a:rPr lang="en-US" sz="2800" dirty="0"/>
              <a:t>particular, a woman can benefit from lying only if she has more than one stable husband. 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/>
          <a:lstStyle/>
          <a:p>
            <a:r>
              <a:rPr lang="en-US" dirty="0"/>
              <a:t>Incentive Compatibility </a:t>
            </a:r>
          </a:p>
        </p:txBody>
      </p:sp>
    </p:spTree>
  </p:cSld>
  <p:clrMapOvr>
    <a:masterClrMapping/>
  </p:clrMapOvr>
  <p:transition xmlns:p14="http://schemas.microsoft.com/office/powerpoint/2010/main" advTm="1453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371600"/>
          </a:xfrm>
        </p:spPr>
        <p:txBody>
          <a:bodyPr/>
          <a:lstStyle/>
          <a:p>
            <a:r>
              <a:rPr lang="en-US" sz="3200" dirty="0" smtClean="0"/>
              <a:t>Data </a:t>
            </a:r>
            <a:r>
              <a:rPr lang="en-US" sz="3200" dirty="0"/>
              <a:t>from NRMP </a:t>
            </a:r>
            <a:r>
              <a:rPr lang="en-US" sz="3200" dirty="0" smtClean="0"/>
              <a:t>show </a:t>
            </a:r>
            <a:r>
              <a:rPr lang="en-US" sz="3200" dirty="0"/>
              <a:t>that the chance that </a:t>
            </a:r>
            <a:r>
              <a:rPr lang="en-US" sz="3200" dirty="0" smtClean="0"/>
              <a:t>a participant </a:t>
            </a:r>
            <a:r>
              <a:rPr lang="en-US" sz="3200" dirty="0"/>
              <a:t>can benefit from lying is slim.</a:t>
            </a:r>
          </a:p>
        </p:txBody>
      </p:sp>
      <p:graphicFrame>
        <p:nvGraphicFramePr>
          <p:cNvPr id="390432" name="Group 288"/>
          <p:cNvGraphicFramePr>
            <a:graphicFrameLocks noGrp="1"/>
          </p:cNvGraphicFramePr>
          <p:nvPr>
            <p:ph type="tbl" idx="1"/>
          </p:nvPr>
        </p:nvGraphicFramePr>
        <p:xfrm>
          <a:off x="457200" y="2667000"/>
          <a:ext cx="8229600" cy="3505200"/>
        </p:xfrm>
        <a:graphic>
          <a:graphicData uri="http://schemas.openxmlformats.org/drawingml/2006/table">
            <a:tbl>
              <a:tblPr/>
              <a:tblGrid>
                <a:gridCol w="3048000"/>
                <a:gridCol w="1295400"/>
                <a:gridCol w="1295400"/>
                <a:gridCol w="1295400"/>
                <a:gridCol w="1295400"/>
              </a:tblGrid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1993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1994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1995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1996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# applicants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20916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22353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22937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24749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# positions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22737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22801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22806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22578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# applicants who could lie  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advTm="12156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Love, marriage, &amp; bipartite graphs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33400" y="1905000"/>
            <a:ext cx="1608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</a:t>
            </a:r>
            <a:r>
              <a:rPr lang="en-US" sz="3200" dirty="0" smtClean="0"/>
              <a:t>he boys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697218" y="5105400"/>
            <a:ext cx="1593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  <a:r>
              <a:rPr lang="en-US" sz="3200" dirty="0" smtClean="0"/>
              <a:t>nd girls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29" name="Heart 28"/>
          <p:cNvSpPr/>
          <p:nvPr/>
        </p:nvSpPr>
        <p:spPr>
          <a:xfrm>
            <a:off x="3505200" y="28194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0" name="Heart 29"/>
          <p:cNvSpPr/>
          <p:nvPr/>
        </p:nvSpPr>
        <p:spPr>
          <a:xfrm>
            <a:off x="4343400" y="29718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2" name="Heart 31"/>
          <p:cNvSpPr/>
          <p:nvPr/>
        </p:nvSpPr>
        <p:spPr>
          <a:xfrm>
            <a:off x="5105400" y="32004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4" name="Heart 33"/>
          <p:cNvSpPr/>
          <p:nvPr/>
        </p:nvSpPr>
        <p:spPr>
          <a:xfrm>
            <a:off x="4038600" y="42672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5" name="Heart 34"/>
          <p:cNvSpPr/>
          <p:nvPr/>
        </p:nvSpPr>
        <p:spPr>
          <a:xfrm>
            <a:off x="3276600" y="45720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6" name="Heart 35"/>
          <p:cNvSpPr/>
          <p:nvPr/>
        </p:nvSpPr>
        <p:spPr>
          <a:xfrm>
            <a:off x="3200400" y="33528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Heart 36"/>
          <p:cNvSpPr/>
          <p:nvPr/>
        </p:nvSpPr>
        <p:spPr>
          <a:xfrm>
            <a:off x="4724400" y="45720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8" name="Heart 37"/>
          <p:cNvSpPr/>
          <p:nvPr/>
        </p:nvSpPr>
        <p:spPr>
          <a:xfrm>
            <a:off x="4876800" y="25908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5" name="Heart 44"/>
          <p:cNvSpPr/>
          <p:nvPr/>
        </p:nvSpPr>
        <p:spPr>
          <a:xfrm>
            <a:off x="5105400" y="40386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6" name="Heart 45"/>
          <p:cNvSpPr/>
          <p:nvPr/>
        </p:nvSpPr>
        <p:spPr>
          <a:xfrm>
            <a:off x="3352800" y="39624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en-US" b="1" spc="15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943600" y="2362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943600" y="3429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943600" y="4495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943600" y="5562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512887" y="3115270"/>
            <a:ext cx="1593257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Love</a:t>
            </a:r>
            <a:endParaRPr lang="en-US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124200" y="3115270"/>
            <a:ext cx="2960041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Marriage</a:t>
            </a:r>
            <a:endParaRPr lang="en-US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58" name="Straight Connector 57"/>
          <p:cNvCxnSpPr>
            <a:stCxn id="4" idx="6"/>
            <a:endCxn id="13" idx="2"/>
          </p:cNvCxnSpPr>
          <p:nvPr/>
        </p:nvCxnSpPr>
        <p:spPr>
          <a:xfrm>
            <a:off x="2895600" y="22098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895600" y="32750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895600" y="43418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56" descr="IMG_28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0"/>
            <a:ext cx="457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73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74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78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79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83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84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8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8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93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94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98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99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03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04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08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09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13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14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19" dur="250" autoRev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8" grpId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2" grpId="0" animBg="1"/>
      <p:bldP spid="32" grpId="1" animBg="1"/>
      <p:bldP spid="32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5" grpId="1"/>
      <p:bldP spid="56" grpId="0"/>
      <p:bldP spid="56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/>
              <a:t>Explanations </a:t>
            </a:r>
          </a:p>
        </p:txBody>
      </p:sp>
      <p:sp>
        <p:nvSpPr>
          <p:cNvPr id="393220" name="Rectangle 4"/>
          <p:cNvSpPr>
            <a:spLocks noChangeArrowheads="1"/>
          </p:cNvSpPr>
          <p:nvPr/>
        </p:nvSpPr>
        <p:spPr bwMode="auto">
          <a:xfrm>
            <a:off x="0" y="1295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400"/>
              <a:t>    </a:t>
            </a:r>
            <a:r>
              <a:rPr lang="en-US" sz="2800"/>
              <a:t>(Roth and Peranson, 1999)</a:t>
            </a:r>
          </a:p>
        </p:txBody>
      </p:sp>
      <p:sp>
        <p:nvSpPr>
          <p:cNvPr id="393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114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The following limit the number of stable husbands of women: </a:t>
            </a:r>
            <a:endParaRPr lang="en-US" sz="1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chemeClr val="bg2"/>
                </a:solidFill>
              </a:rPr>
              <a:t>Preference lists are correlated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Applicants </a:t>
            </a:r>
            <a:r>
              <a:rPr lang="en-US" sz="2400" dirty="0"/>
              <a:t>agree on which hospitals are most prestigious;  hospitals agree on which applicants are most promising.</a:t>
            </a:r>
            <a:endParaRPr lang="en-US" sz="9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9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If </a:t>
            </a:r>
            <a:r>
              <a:rPr lang="en-US" sz="2400" dirty="0"/>
              <a:t>all men have the same preference list, then everybody has a unique stable partner, whereas if preference lists are independent random permutations almost every person has more than one stable partner.  (Knuth et al., 1990)  </a:t>
            </a:r>
            <a:endParaRPr lang="en-US" sz="1000" dirty="0"/>
          </a:p>
          <a:p>
            <a:pPr>
              <a:lnSpc>
                <a:spcPct val="80000"/>
              </a:lnSpc>
              <a:buNone/>
            </a:pPr>
            <a:endParaRPr lang="en-US" sz="1000" dirty="0"/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bg2"/>
                </a:solidFill>
              </a:rPr>
              <a:t>Preference </a:t>
            </a:r>
            <a:r>
              <a:rPr lang="en-US" sz="2400" dirty="0">
                <a:solidFill>
                  <a:schemeClr val="bg2"/>
                </a:solidFill>
              </a:rPr>
              <a:t>lists are short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Applicants typically list around 15 hospitals. 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24296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Probabilistic Model  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2"/>
                </a:solidFill>
              </a:rPr>
              <a:t>Men</a:t>
            </a:r>
            <a:r>
              <a:rPr lang="en-US" dirty="0" smtClean="0"/>
              <a:t>. </a:t>
            </a:r>
            <a:r>
              <a:rPr lang="en-US" dirty="0"/>
              <a:t>C</a:t>
            </a:r>
            <a:r>
              <a:rPr lang="en-US" dirty="0" smtClean="0"/>
              <a:t>hoose </a:t>
            </a:r>
            <a:r>
              <a:rPr lang="en-US" dirty="0"/>
              <a:t>preference lists uniformly at random from lists of at most </a:t>
            </a:r>
            <a:r>
              <a:rPr lang="en-US" i="1" dirty="0"/>
              <a:t>k </a:t>
            </a:r>
            <a:r>
              <a:rPr lang="en-US" dirty="0"/>
              <a:t>women.</a:t>
            </a:r>
          </a:p>
          <a:p>
            <a:pPr>
              <a:buNone/>
            </a:pPr>
            <a:r>
              <a:rPr lang="en-US" dirty="0" smtClean="0">
                <a:solidFill>
                  <a:schemeClr val="bg2"/>
                </a:solidFill>
              </a:rPr>
              <a:t>Women</a:t>
            </a:r>
            <a:r>
              <a:rPr lang="en-US" dirty="0" smtClean="0"/>
              <a:t>. </a:t>
            </a:r>
            <a:r>
              <a:rPr lang="en-US" dirty="0"/>
              <a:t>R</a:t>
            </a:r>
            <a:r>
              <a:rPr lang="en-US" dirty="0" smtClean="0"/>
              <a:t>andomly </a:t>
            </a:r>
            <a:r>
              <a:rPr lang="en-US" dirty="0"/>
              <a:t>rank men that list them.</a:t>
            </a:r>
            <a:endParaRPr lang="en-US" sz="1600" dirty="0"/>
          </a:p>
          <a:p>
            <a:pPr>
              <a:buFont typeface="Wingdings" pitchFamily="2" charset="2"/>
              <a:buNone/>
            </a:pPr>
            <a:endParaRPr lang="en-US" sz="1600" dirty="0"/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chemeClr val="bg2"/>
                </a:solidFill>
              </a:rPr>
              <a:t>Conjecture </a:t>
            </a:r>
            <a:r>
              <a:rPr lang="en-US" dirty="0"/>
              <a:t>(Roth and </a:t>
            </a:r>
            <a:r>
              <a:rPr lang="en-US" dirty="0" err="1"/>
              <a:t>Peranson</a:t>
            </a:r>
            <a:r>
              <a:rPr lang="en-US" dirty="0"/>
              <a:t>, 1999</a:t>
            </a:r>
            <a:r>
              <a:rPr lang="en-US" dirty="0" smtClean="0"/>
              <a:t>).  </a:t>
            </a:r>
            <a:r>
              <a:rPr lang="en-US" dirty="0"/>
              <a:t>Holding </a:t>
            </a:r>
            <a:r>
              <a:rPr lang="en-US" i="1" dirty="0"/>
              <a:t>k</a:t>
            </a:r>
            <a:r>
              <a:rPr lang="en-US" dirty="0"/>
              <a:t> constant as </a:t>
            </a:r>
            <a:r>
              <a:rPr lang="en-US" i="1" dirty="0"/>
              <a:t>n</a:t>
            </a:r>
            <a:r>
              <a:rPr lang="en-US" dirty="0"/>
              <a:t> tends to infinity, the fraction of women who have more than one stable husband tends to zero. 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29078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Results 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01000" cy="38862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Theorem</a:t>
            </a:r>
            <a:r>
              <a:rPr lang="en-US" dirty="0"/>
              <a:t>. Even allowing women </a:t>
            </a:r>
            <a:r>
              <a:rPr lang="en-US" i="1" dirty="0">
                <a:solidFill>
                  <a:schemeClr val="bg2"/>
                </a:solidFill>
              </a:rPr>
              <a:t>arbitrary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/>
              <a:t>preference lists in the probabilistic model, the expected fraction of women who have more than one stable husband tends to zero.</a:t>
            </a:r>
          </a:p>
        </p:txBody>
      </p:sp>
    </p:spTree>
  </p:cSld>
  <p:clrMapOvr>
    <a:masterClrMapping/>
  </p:clrMapOvr>
  <p:transition xmlns:p14="http://schemas.microsoft.com/office/powerpoint/2010/main" advTm="7047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Implications 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400" dirty="0">
                <a:solidFill>
                  <a:schemeClr val="bg2"/>
                </a:solidFill>
              </a:rPr>
              <a:t>Corollary 1</a:t>
            </a:r>
            <a:r>
              <a:rPr lang="en-US" sz="2400" dirty="0"/>
              <a:t>. When other players are truthful, almost surely a </a:t>
            </a:r>
            <a:r>
              <a:rPr lang="en-US" sz="2400" dirty="0" smtClean="0"/>
              <a:t>random player’s </a:t>
            </a:r>
            <a:r>
              <a:rPr lang="en-US" sz="2400" dirty="0"/>
              <a:t>best strategy is to tell the truth.</a:t>
            </a:r>
          </a:p>
          <a:p>
            <a:pPr>
              <a:lnSpc>
                <a:spcPct val="90000"/>
              </a:lnSpc>
              <a:buNone/>
            </a:pPr>
            <a:endParaRPr lang="en-US" sz="2400" dirty="0"/>
          </a:p>
          <a:p>
            <a:pPr>
              <a:lnSpc>
                <a:spcPct val="90000"/>
              </a:lnSpc>
              <a:buNone/>
            </a:pPr>
            <a:r>
              <a:rPr lang="en-US" sz="2400" dirty="0">
                <a:solidFill>
                  <a:schemeClr val="bg2"/>
                </a:solidFill>
              </a:rPr>
              <a:t>Corollary 2</a:t>
            </a:r>
            <a:r>
              <a:rPr lang="en-US" sz="2400" dirty="0"/>
              <a:t>. The stable marriage game has an equilibrium in which in expectation a (1-o(1)) fraction of the players are truthful. </a:t>
            </a:r>
          </a:p>
          <a:p>
            <a:pPr>
              <a:lnSpc>
                <a:spcPct val="90000"/>
              </a:lnSpc>
              <a:buNone/>
            </a:pPr>
            <a:endParaRPr lang="en-US" sz="2400" dirty="0"/>
          </a:p>
          <a:p>
            <a:pPr>
              <a:lnSpc>
                <a:spcPct val="90000"/>
              </a:lnSpc>
              <a:buNone/>
            </a:pPr>
            <a:r>
              <a:rPr lang="en-US" sz="2400" dirty="0">
                <a:solidFill>
                  <a:schemeClr val="bg2"/>
                </a:solidFill>
              </a:rPr>
              <a:t>Corollary 3</a:t>
            </a:r>
            <a:r>
              <a:rPr lang="en-US" sz="2400" dirty="0"/>
              <a:t>. In stable marriage game with incomplete information there is a (1+o(1))-approximate Bayesian Nash equilibrium in which everybody tells the truth. </a:t>
            </a:r>
          </a:p>
          <a:p>
            <a:pPr>
              <a:lnSpc>
                <a:spcPct val="90000"/>
              </a:lnSpc>
              <a:buNone/>
            </a:pPr>
            <a:endParaRPr lang="en-US" sz="24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1064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proof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1</a:t>
            </a:r>
            <a:r>
              <a:rPr lang="en-US" dirty="0" smtClean="0"/>
              <a:t>. </a:t>
            </a:r>
            <a:r>
              <a:rPr lang="en-US" dirty="0"/>
              <a:t>An algorithm that counts the number of stable husbands of a given woman.</a:t>
            </a:r>
          </a:p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2</a:t>
            </a:r>
            <a:r>
              <a:rPr lang="en-US" dirty="0" smtClean="0"/>
              <a:t>. </a:t>
            </a:r>
            <a:r>
              <a:rPr lang="en-US" dirty="0"/>
              <a:t>Bounding the probability of having more than one stable husband in terms of the number of singles </a:t>
            </a:r>
          </a:p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3</a:t>
            </a:r>
            <a:r>
              <a:rPr lang="en-US" dirty="0" smtClean="0"/>
              <a:t>. </a:t>
            </a:r>
            <a:r>
              <a:rPr lang="en-US" dirty="0"/>
              <a:t>Bounding the number of singles by the solution of the occupancy problem. </a:t>
            </a:r>
          </a:p>
        </p:txBody>
      </p:sp>
    </p:spTree>
  </p:cSld>
  <p:clrMapOvr>
    <a:masterClrMapping/>
  </p:clrMapOvr>
  <p:transition xmlns:p14="http://schemas.microsoft.com/office/powerpoint/2010/main" advTm="45750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1</a:t>
            </a:r>
            <a:r>
              <a:rPr lang="en-US" dirty="0" smtClean="0"/>
              <a:t>. </a:t>
            </a:r>
            <a:r>
              <a:rPr lang="en-US" dirty="0"/>
              <a:t>Finding stable husbands of </a:t>
            </a:r>
            <a:r>
              <a:rPr lang="en-US" i="1" dirty="0"/>
              <a:t>g</a:t>
            </a:r>
            <a:r>
              <a:rPr lang="en-US" dirty="0"/>
              <a:t>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/>
              <a:t>Use men-proposing algorithm to find a stable matching.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/>
              <a:t>Whenever the algorithm finds a stable matching, have </a:t>
            </a:r>
            <a:r>
              <a:rPr lang="en-US" sz="2800" i="1" dirty="0"/>
              <a:t>g</a:t>
            </a:r>
            <a:r>
              <a:rPr lang="en-US" sz="2800" dirty="0"/>
              <a:t> divorce her husband and continue the men-proposing algorithm (but now </a:t>
            </a:r>
            <a:r>
              <a:rPr lang="en-US" sz="2800" i="1" dirty="0"/>
              <a:t>g</a:t>
            </a:r>
            <a:r>
              <a:rPr lang="en-US" sz="2800" dirty="0"/>
              <a:t> has a higher standard for accepting new proposals).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/>
              <a:t>Terminate when either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man who is married in the men-optimal matching runs through his list, or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woman who is single in the men-optimal matching receives a proposal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10000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Question</a:t>
            </a:r>
            <a:r>
              <a:rPr lang="en-US" sz="2800" dirty="0" smtClean="0"/>
              <a:t>. </a:t>
            </a:r>
            <a:r>
              <a:rPr lang="en-US" sz="2800" dirty="0"/>
              <a:t>If each woman has an arbitrary complete preference list, and each man has a random list of </a:t>
            </a:r>
            <a:r>
              <a:rPr lang="en-US" sz="2800" i="1" dirty="0"/>
              <a:t>k</a:t>
            </a:r>
            <a:r>
              <a:rPr lang="en-US" sz="2800" dirty="0"/>
              <a:t> women, what is the probability that this algorithm returns more than one stable husband for </a:t>
            </a:r>
            <a:r>
              <a:rPr lang="en-US" sz="2800" i="1" dirty="0"/>
              <a:t>g</a:t>
            </a:r>
            <a:r>
              <a:rPr lang="en-US" sz="2800" dirty="0"/>
              <a:t>? 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  <a:buNone/>
            </a:pPr>
            <a:r>
              <a:rPr lang="en-US" sz="2800" dirty="0"/>
              <a:t>The main tool that we will use to answer this question is the </a:t>
            </a:r>
            <a:r>
              <a:rPr lang="en-US" sz="2800" i="1" dirty="0">
                <a:solidFill>
                  <a:schemeClr val="bg2"/>
                </a:solidFill>
              </a:rPr>
              <a:t>principle of deferred decisions</a:t>
            </a:r>
            <a:r>
              <a:rPr lang="en-US" sz="2800" dirty="0"/>
              <a:t>: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smtClean="0"/>
              <a:t>	</a:t>
            </a:r>
            <a:r>
              <a:rPr lang="en-US" sz="2400" dirty="0" smtClean="0"/>
              <a:t>Men </a:t>
            </a:r>
            <a:r>
              <a:rPr lang="en-US" sz="2400" dirty="0"/>
              <a:t>do not pick the list of their favorite women in advance; Instead, every time a man needs to propose, he picks a woman at random and proposes to her. A man remains single if he gets rejected by </a:t>
            </a:r>
            <a:r>
              <a:rPr lang="en-US" sz="2400" i="1" dirty="0"/>
              <a:t>k</a:t>
            </a:r>
            <a:r>
              <a:rPr lang="en-US" sz="2400" dirty="0"/>
              <a:t> different women.</a:t>
            </a:r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 advTm="106875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2</a:t>
            </a:r>
            <a:r>
              <a:rPr lang="en-US" dirty="0" smtClean="0"/>
              <a:t>. </a:t>
            </a:r>
            <a:r>
              <a:rPr lang="en-US" dirty="0"/>
              <a:t>Bounding the probability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Consider </a:t>
            </a:r>
            <a:r>
              <a:rPr lang="en-US" sz="2800" dirty="0" smtClean="0"/>
              <a:t>moment </a:t>
            </a:r>
            <a:r>
              <a:rPr lang="en-US" sz="2800" dirty="0"/>
              <a:t>when </a:t>
            </a:r>
            <a:r>
              <a:rPr lang="en-US" sz="2800" dirty="0" smtClean="0"/>
              <a:t>algorithm </a:t>
            </a:r>
            <a:r>
              <a:rPr lang="en-US" sz="2800" dirty="0"/>
              <a:t>finds </a:t>
            </a:r>
            <a:r>
              <a:rPr lang="en-US" sz="2800" dirty="0" smtClean="0"/>
              <a:t>first </a:t>
            </a:r>
            <a:r>
              <a:rPr lang="en-US" sz="2800" dirty="0"/>
              <a:t>(i.e., men-optimal) matching. Call this matching </a:t>
            </a:r>
            <a:r>
              <a:rPr lang="el-GR" sz="2800" i="1" dirty="0">
                <a:solidFill>
                  <a:schemeClr val="bg2"/>
                </a:solidFill>
                <a:cs typeface="Arial" charset="0"/>
              </a:rPr>
              <a:t>μ</a:t>
            </a:r>
            <a:r>
              <a:rPr lang="en-US" sz="2800" i="1" dirty="0">
                <a:cs typeface="Arial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000" i="1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cs typeface="Arial" charset="0"/>
              </a:rPr>
              <a:t>Let 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A</a:t>
            </a:r>
            <a:r>
              <a:rPr lang="en-US" sz="2800" baseline="-25000" dirty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denote the set of women who are single in </a:t>
            </a:r>
            <a:r>
              <a:rPr lang="el-GR" sz="2800" i="1" dirty="0">
                <a:solidFill>
                  <a:schemeClr val="bg2"/>
                </a:solidFill>
                <a:cs typeface="Arial" charset="0"/>
              </a:rPr>
              <a:t>μ</a:t>
            </a:r>
            <a:r>
              <a:rPr lang="en-US" sz="2800" dirty="0">
                <a:cs typeface="Arial" charset="0"/>
              </a:rPr>
              <a:t>, and 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X</a:t>
            </a:r>
            <a:r>
              <a:rPr lang="en-US" sz="2800" baseline="-25000" dirty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denote 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|A</a:t>
            </a:r>
            <a:r>
              <a:rPr lang="en-US" sz="2800" baseline="-25000" dirty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 smtClean="0">
                <a:solidFill>
                  <a:schemeClr val="bg2"/>
                </a:solidFill>
                <a:cs typeface="Arial" charset="0"/>
              </a:rPr>
              <a:t>|</a:t>
            </a:r>
            <a:r>
              <a:rPr lang="en-US" sz="2800" dirty="0" smtClean="0">
                <a:cs typeface="Arial" charset="0"/>
              </a:rPr>
              <a:t>.</a:t>
            </a: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0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cs typeface="Arial" charset="0"/>
              </a:rPr>
              <a:t>Fix random choices before the algorithm finds </a:t>
            </a:r>
            <a:r>
              <a:rPr lang="el-GR" sz="2800" i="1" dirty="0">
                <a:solidFill>
                  <a:schemeClr val="bg2"/>
                </a:solidFill>
                <a:cs typeface="Arial" charset="0"/>
              </a:rPr>
              <a:t>μ</a:t>
            </a:r>
            <a:r>
              <a:rPr lang="en-US" sz="2800" dirty="0">
                <a:cs typeface="Arial" charset="0"/>
              </a:rPr>
              <a:t>, and let probabilities be over random choices that are made after that.</a:t>
            </a:r>
            <a:endParaRPr lang="el-GR" sz="2800" dirty="0"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38015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Step 2</a:t>
            </a:r>
            <a:r>
              <a:rPr lang="en-US" dirty="0"/>
              <a:t>, cont’d. 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3657600"/>
          </a:xfrm>
        </p:spPr>
        <p:txBody>
          <a:bodyPr>
            <a:noAutofit/>
          </a:bodyPr>
          <a:lstStyle/>
          <a:p>
            <a:r>
              <a:rPr lang="en-US" sz="2800" dirty="0">
                <a:cs typeface="Arial" charset="0"/>
              </a:rPr>
              <a:t>Look at </a:t>
            </a:r>
            <a:r>
              <a:rPr lang="en-US" sz="2800" dirty="0" smtClean="0">
                <a:cs typeface="Arial" charset="0"/>
              </a:rPr>
              <a:t>sequence </a:t>
            </a:r>
            <a:r>
              <a:rPr lang="en-US" sz="2800" dirty="0">
                <a:cs typeface="Arial" charset="0"/>
              </a:rPr>
              <a:t>of women who receive a proposal.</a:t>
            </a:r>
            <a:endParaRPr lang="en-US" sz="1400" dirty="0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sz="1400" dirty="0">
                <a:cs typeface="Arial" charset="0"/>
              </a:rPr>
              <a:t> </a:t>
            </a:r>
          </a:p>
          <a:p>
            <a:r>
              <a:rPr lang="en-US" sz="2800" dirty="0" smtClean="0">
                <a:cs typeface="Arial" charset="0"/>
              </a:rPr>
              <a:t>Probability algorithm </a:t>
            </a:r>
            <a:r>
              <a:rPr lang="en-US" sz="2800" dirty="0">
                <a:cs typeface="Arial" charset="0"/>
              </a:rPr>
              <a:t>finds another stable husband for </a:t>
            </a:r>
            <a:r>
              <a:rPr lang="en-US" sz="2800" i="1" dirty="0">
                <a:solidFill>
                  <a:schemeClr val="bg2"/>
                </a:solidFill>
                <a:cs typeface="Arial" charset="0"/>
              </a:rPr>
              <a:t>g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is bounded by </a:t>
            </a:r>
            <a:r>
              <a:rPr lang="en-US" sz="2800" dirty="0" smtClean="0">
                <a:cs typeface="Arial" charset="0"/>
              </a:rPr>
              <a:t>probability </a:t>
            </a:r>
            <a:r>
              <a:rPr lang="en-US" sz="2800" i="1" dirty="0" smtClean="0">
                <a:solidFill>
                  <a:schemeClr val="bg2"/>
                </a:solidFill>
                <a:cs typeface="Arial" charset="0"/>
              </a:rPr>
              <a:t>g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comes before all members of 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A</a:t>
            </a:r>
            <a:r>
              <a:rPr lang="en-US" sz="2800" baseline="-25000" dirty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in </a:t>
            </a:r>
            <a:r>
              <a:rPr lang="en-US" sz="2800" dirty="0" smtClean="0">
                <a:cs typeface="Arial" charset="0"/>
              </a:rPr>
              <a:t>sequence, i.e., </a:t>
            </a:r>
            <a:r>
              <a:rPr lang="en-US" sz="2800" dirty="0" smtClean="0">
                <a:solidFill>
                  <a:schemeClr val="bg2"/>
                </a:solidFill>
                <a:cs typeface="Arial" charset="0"/>
              </a:rPr>
              <a:t>1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/(X</a:t>
            </a:r>
            <a:r>
              <a:rPr lang="en-US" sz="2800" baseline="-25000" dirty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>
                <a:solidFill>
                  <a:schemeClr val="bg2"/>
                </a:solidFill>
                <a:cs typeface="Arial" charset="0"/>
              </a:rPr>
              <a:t>+1)</a:t>
            </a:r>
            <a:r>
              <a:rPr lang="en-US" sz="2800" dirty="0">
                <a:cs typeface="Arial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1400" dirty="0">
              <a:cs typeface="Arial" charset="0"/>
            </a:endParaRPr>
          </a:p>
          <a:p>
            <a:r>
              <a:rPr lang="en-US" sz="2800" dirty="0">
                <a:cs typeface="Arial" charset="0"/>
              </a:rPr>
              <a:t>Therefore, the probability that </a:t>
            </a:r>
            <a:r>
              <a:rPr lang="en-US" sz="2800" i="1" dirty="0">
                <a:solidFill>
                  <a:schemeClr val="bg2"/>
                </a:solidFill>
                <a:cs typeface="Arial" charset="0"/>
              </a:rPr>
              <a:t>g </a:t>
            </a:r>
            <a:r>
              <a:rPr lang="en-US" sz="2800" dirty="0">
                <a:cs typeface="Arial" charset="0"/>
              </a:rPr>
              <a:t>has more than one stable husband is at most </a:t>
            </a:r>
            <a:r>
              <a:rPr lang="en-US" sz="2800" dirty="0" smtClean="0">
                <a:solidFill>
                  <a:schemeClr val="bg2"/>
                </a:solidFill>
                <a:cs typeface="Arial" charset="0"/>
              </a:rPr>
              <a:t>E[1/(X</a:t>
            </a:r>
            <a:r>
              <a:rPr lang="en-US" sz="2800" baseline="-25000" dirty="0" smtClean="0">
                <a:solidFill>
                  <a:schemeClr val="bg2"/>
                </a:solidFill>
                <a:latin typeface="Symbol" pitchFamily="18" charset="2"/>
                <a:cs typeface="Arial" charset="0"/>
                <a:sym typeface="Symbol" pitchFamily="18" charset="2"/>
              </a:rPr>
              <a:t></a:t>
            </a:r>
            <a:r>
              <a:rPr lang="en-US" sz="2800" dirty="0" smtClean="0">
                <a:solidFill>
                  <a:schemeClr val="bg2"/>
                </a:solidFill>
                <a:cs typeface="Arial" charset="0"/>
              </a:rPr>
              <a:t>+1)]</a:t>
            </a:r>
            <a:r>
              <a:rPr lang="en-US" sz="2800" dirty="0" smtClean="0">
                <a:cs typeface="Arial" charset="0"/>
              </a:rPr>
              <a:t>.</a:t>
            </a:r>
            <a:endParaRPr lang="el-GR" sz="2800" dirty="0">
              <a:cs typeface="Arial" charset="0"/>
            </a:endParaRPr>
          </a:p>
          <a:p>
            <a:endParaRPr lang="en-US" sz="28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22219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Step </a:t>
            </a:r>
            <a:r>
              <a:rPr lang="en-US" dirty="0" smtClean="0">
                <a:solidFill>
                  <a:schemeClr val="bg2"/>
                </a:solidFill>
              </a:rPr>
              <a:t>3</a:t>
            </a:r>
            <a:r>
              <a:rPr lang="en-US" dirty="0" smtClean="0"/>
              <a:t>. </a:t>
            </a:r>
            <a:r>
              <a:rPr lang="en-US" dirty="0"/>
              <a:t>Number of singles 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/>
              <a:t>	We </a:t>
            </a:r>
            <a:r>
              <a:rPr lang="en-US" dirty="0"/>
              <a:t>need to compute </a:t>
            </a:r>
            <a:r>
              <a:rPr lang="en-US" dirty="0">
                <a:solidFill>
                  <a:schemeClr val="bg2"/>
                </a:solidFill>
              </a:rPr>
              <a:t>E[1/(X</a:t>
            </a:r>
            <a:r>
              <a:rPr lang="en-US" baseline="-25000" dirty="0">
                <a:solidFill>
                  <a:schemeClr val="bg2"/>
                </a:solidFill>
                <a:latin typeface="Symbol" pitchFamily="18" charset="2"/>
                <a:sym typeface="Symbol" pitchFamily="18" charset="2"/>
              </a:rPr>
              <a:t></a:t>
            </a:r>
            <a:r>
              <a:rPr lang="en-US" dirty="0">
                <a:solidFill>
                  <a:schemeClr val="bg2"/>
                </a:solidFill>
              </a:rPr>
              <a:t>+1)]</a:t>
            </a:r>
            <a:r>
              <a:rPr lang="en-US" dirty="0"/>
              <a:t>, where </a:t>
            </a:r>
            <a:r>
              <a:rPr lang="en-US" dirty="0">
                <a:solidFill>
                  <a:schemeClr val="bg2"/>
                </a:solidFill>
              </a:rPr>
              <a:t>X</a:t>
            </a:r>
            <a:r>
              <a:rPr lang="en-US" baseline="-25000" dirty="0">
                <a:solidFill>
                  <a:schemeClr val="bg2"/>
                </a:solidFill>
                <a:latin typeface="Symbol" pitchFamily="18" charset="2"/>
                <a:sym typeface="Symbol" pitchFamily="18" charset="2"/>
              </a:rPr>
              <a:t> </a:t>
            </a:r>
            <a:r>
              <a:rPr lang="en-US" dirty="0"/>
              <a:t>is the number of singles in the men-optimal matching.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solidFill>
                  <a:schemeClr val="bg2"/>
                </a:solidFill>
              </a:rPr>
              <a:t>Simple </a:t>
            </a:r>
            <a:r>
              <a:rPr lang="en-US" dirty="0" smtClean="0">
                <a:solidFill>
                  <a:schemeClr val="bg2"/>
                </a:solidFill>
              </a:rPr>
              <a:t>Observation</a:t>
            </a:r>
            <a:r>
              <a:rPr lang="en-US" dirty="0" smtClean="0"/>
              <a:t>. </a:t>
            </a:r>
            <a:r>
              <a:rPr lang="en-US" dirty="0"/>
              <a:t>The probability that a woman remains single is at least the probability that she is never named by men.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2016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1752600" y="5235714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 pair (m,w) is a blocking pair for a matching if m prefers w to his match and w prefers m to her match.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marriage stable?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4" idx="6"/>
            <a:endCxn id="13" idx="2"/>
          </p:cNvCxnSpPr>
          <p:nvPr/>
        </p:nvCxnSpPr>
        <p:spPr>
          <a:xfrm>
            <a:off x="2895600" y="22098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895600" y="32750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895600" y="43418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895600" y="54102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Heart 56"/>
          <p:cNvSpPr/>
          <p:nvPr/>
        </p:nvSpPr>
        <p:spPr>
          <a:xfrm>
            <a:off x="1447800" y="20574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7620000" y="3124200"/>
            <a:ext cx="228600" cy="228600"/>
          </a:xfrm>
          <a:prstGeom prst="hear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>
            <a:stCxn id="4" idx="6"/>
            <a:endCxn id="14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209800" y="4236184"/>
            <a:ext cx="4482317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“blocking pair”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33400" y="55626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943600" y="2362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943600" y="34290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5943600" y="4495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5943600" y="5562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5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animClr clrSpc="rgb" dir="cw">
                                      <p:cBhvr>
                                        <p:cTn id="16" dur="25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7" dur="25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5" grpId="0" animBg="1"/>
      <p:bldP spid="16" grpId="0" animBg="1"/>
      <p:bldP spid="57" grpId="0" animBg="1"/>
      <p:bldP spid="57" grpId="1" animBg="1"/>
      <p:bldP spid="62" grpId="0" animBg="1"/>
      <p:bldP spid="62" grpId="1" animBg="1"/>
      <p:bldP spid="65" grpId="0"/>
      <p:bldP spid="46" grpId="0"/>
      <p:bldP spid="55" grpId="0"/>
      <p:bldP spid="68" grpId="0"/>
      <p:bldP spid="76" grpId="0"/>
      <p:bldP spid="78" grpId="0"/>
      <p:bldP spid="79" grpId="0"/>
      <p:bldP spid="80" grpId="0"/>
      <p:bldP spid="81" grpId="0"/>
      <p:bldP spid="83" grpId="0"/>
      <p:bldP spid="8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Step 3</a:t>
            </a:r>
            <a:r>
              <a:rPr lang="en-US" dirty="0"/>
              <a:t>, cont’d.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	Let </a:t>
            </a:r>
            <a:r>
              <a:rPr lang="en-US" sz="2800" dirty="0" err="1">
                <a:solidFill>
                  <a:schemeClr val="bg2"/>
                </a:solidFill>
              </a:rPr>
              <a:t>Y</a:t>
            </a:r>
            <a:r>
              <a:rPr lang="en-US" sz="2800" baseline="-25000" dirty="0" err="1">
                <a:solidFill>
                  <a:schemeClr val="bg2"/>
                </a:solidFill>
              </a:rPr>
              <a:t>m,n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/>
              <a:t>denote the number of empty bins in an  experiment where </a:t>
            </a:r>
            <a:r>
              <a:rPr lang="en-US" sz="2800" i="1" dirty="0">
                <a:solidFill>
                  <a:schemeClr val="bg2"/>
                </a:solidFill>
              </a:rPr>
              <a:t>m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/>
              <a:t>balls are dropped independently and uniformly at random in </a:t>
            </a:r>
            <a:r>
              <a:rPr lang="en-US" sz="2800" i="1" dirty="0">
                <a:solidFill>
                  <a:schemeClr val="bg2"/>
                </a:solidFill>
              </a:rPr>
              <a:t>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/>
              <a:t>bins.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>
                <a:solidFill>
                  <a:schemeClr val="bg2"/>
                </a:solidFill>
              </a:rPr>
              <a:t>Lemma</a:t>
            </a:r>
            <a:r>
              <a:rPr lang="en-US" sz="2800" dirty="0"/>
              <a:t>. 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  <a:buNone/>
            </a:pPr>
            <a:r>
              <a:rPr lang="en-US" sz="2800" dirty="0">
                <a:solidFill>
                  <a:schemeClr val="bg2"/>
                </a:solidFill>
              </a:rPr>
              <a:t>Proof </a:t>
            </a:r>
            <a:r>
              <a:rPr lang="en-US" sz="2800" dirty="0" smtClean="0">
                <a:solidFill>
                  <a:schemeClr val="bg2"/>
                </a:solidFill>
              </a:rPr>
              <a:t>Sketch</a:t>
            </a:r>
            <a:r>
              <a:rPr lang="en-US" sz="2800" dirty="0" smtClean="0"/>
              <a:t>. </a:t>
            </a:r>
            <a:r>
              <a:rPr lang="en-US" sz="2800" dirty="0"/>
              <a:t>Assume (without loss of generality!) that men are amnesiacs and might propose to a woman twice. The total number of proposals (bins) is at most </a:t>
            </a:r>
            <a:r>
              <a:rPr lang="en-US" sz="2800" dirty="0">
                <a:solidFill>
                  <a:schemeClr val="bg2"/>
                </a:solidFill>
              </a:rPr>
              <a:t>(k+1)n </a:t>
            </a:r>
            <a:r>
              <a:rPr lang="en-US" sz="2800" dirty="0" err="1"/>
              <a:t>w.h.p</a:t>
            </a:r>
            <a:r>
              <a:rPr lang="en-US" sz="28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401" y="29718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</a:t>
            </a:r>
          </a:p>
          <a:p>
            <a:pPr algn="ctr"/>
            <a:r>
              <a:rPr lang="en-US" sz="2400" dirty="0" smtClean="0"/>
              <a:t>X</a:t>
            </a:r>
            <a:r>
              <a:rPr lang="en-US" sz="2400" baseline="-25000" dirty="0" smtClean="0">
                <a:latin typeface="Symbol" pitchFamily="18" charset="2"/>
                <a:sym typeface="Symbol" pitchFamily="18" charset="2"/>
              </a:rPr>
              <a:t></a:t>
            </a:r>
            <a:r>
              <a:rPr lang="en-US" sz="2400" dirty="0" smtClean="0"/>
              <a:t>+1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24400" y="29718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</a:t>
            </a:r>
          </a:p>
          <a:p>
            <a:pPr algn="ctr"/>
            <a:r>
              <a:rPr lang="en-US" sz="2400" dirty="0" smtClean="0"/>
              <a:t>Y</a:t>
            </a:r>
            <a:r>
              <a:rPr lang="en-US" sz="2400" baseline="-25000" dirty="0" smtClean="0"/>
              <a:t>(k+1)n, n</a:t>
            </a:r>
            <a:r>
              <a:rPr lang="en-US" sz="2400" dirty="0" smtClean="0"/>
              <a:t> + 1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162800" y="29718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</a:t>
            </a:r>
            <a:r>
              <a:rPr lang="en-US" sz="2400" baseline="30000" dirty="0" smtClean="0"/>
              <a:t>2</a:t>
            </a:r>
          </a:p>
          <a:p>
            <a:pPr algn="ctr"/>
            <a:r>
              <a:rPr lang="en-US" sz="2400" dirty="0" smtClean="0"/>
              <a:t>n</a:t>
            </a:r>
            <a:endParaRPr lang="en-US" sz="2400" dirty="0"/>
          </a:p>
        </p:txBody>
      </p:sp>
      <p:cxnSp>
        <p:nvCxnSpPr>
          <p:cNvPr id="9" name="Straight Connector 8"/>
          <p:cNvCxnSpPr>
            <a:stCxn id="5" idx="1"/>
            <a:endCxn id="5" idx="3"/>
          </p:cNvCxnSpPr>
          <p:nvPr/>
        </p:nvCxnSpPr>
        <p:spPr>
          <a:xfrm rot="10800000" flipH="1">
            <a:off x="2438401" y="3387299"/>
            <a:ext cx="914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3"/>
            <a:endCxn id="6" idx="1"/>
          </p:cNvCxnSpPr>
          <p:nvPr/>
        </p:nvCxnSpPr>
        <p:spPr>
          <a:xfrm flipH="1">
            <a:off x="4724400" y="3387299"/>
            <a:ext cx="16002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1"/>
            <a:endCxn id="7" idx="3"/>
          </p:cNvCxnSpPr>
          <p:nvPr/>
        </p:nvCxnSpPr>
        <p:spPr>
          <a:xfrm rot="10800000" flipH="1">
            <a:off x="7162800" y="3387299"/>
            <a:ext cx="6096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5000" y="30480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E[           ]  &lt;  E[                 ]  +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56562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1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57400" y="1524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E[                 ]  &lt;</a:t>
            </a:r>
            <a:endParaRPr lang="en-US" sz="3600" dirty="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/>
              <a:t>The occupancy problem  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Lemma</a:t>
            </a:r>
            <a:r>
              <a:rPr lang="en-US" dirty="0"/>
              <a:t>. </a:t>
            </a:r>
          </a:p>
          <a:p>
            <a:endParaRPr lang="en-US" dirty="0"/>
          </a:p>
          <a:p>
            <a:pPr>
              <a:buNone/>
            </a:pPr>
            <a:r>
              <a:rPr lang="en-US" dirty="0">
                <a:solidFill>
                  <a:schemeClr val="bg2"/>
                </a:solidFill>
              </a:rPr>
              <a:t>Proof </a:t>
            </a:r>
            <a:r>
              <a:rPr lang="en-US" dirty="0" smtClean="0">
                <a:solidFill>
                  <a:schemeClr val="bg2"/>
                </a:solidFill>
              </a:rPr>
              <a:t>sketch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dirty="0"/>
              <a:t>Use the principle of inclusion and exclusion to compute E[1/(Y</a:t>
            </a:r>
            <a:r>
              <a:rPr lang="en-US" baseline="-25000" dirty="0"/>
              <a:t>m,n</a:t>
            </a:r>
            <a:r>
              <a:rPr lang="en-US" dirty="0"/>
              <a:t>+1)] as a summation.</a:t>
            </a:r>
          </a:p>
          <a:p>
            <a:pPr lvl="1"/>
            <a:r>
              <a:rPr lang="en-US" dirty="0"/>
              <a:t>Compare this summation to another (known) summation term-by-term.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14478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</a:t>
            </a:r>
          </a:p>
          <a:p>
            <a:pPr algn="ctr"/>
            <a:r>
              <a:rPr lang="en-US" sz="2400" dirty="0" err="1" smtClean="0"/>
              <a:t>Y</a:t>
            </a:r>
            <a:r>
              <a:rPr lang="en-US" sz="2400" baseline="-25000" dirty="0" err="1" smtClean="0"/>
              <a:t>m</a:t>
            </a:r>
            <a:r>
              <a:rPr lang="en-US" sz="2400" baseline="-25000" dirty="0" smtClean="0"/>
              <a:t>, n</a:t>
            </a:r>
            <a:r>
              <a:rPr lang="en-US" sz="2400" dirty="0" smtClean="0"/>
              <a:t> + 1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1447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e</a:t>
            </a:r>
            <a:r>
              <a:rPr lang="en-US" sz="2400" baseline="30000" dirty="0" err="1" smtClean="0"/>
              <a:t>m</a:t>
            </a:r>
            <a:r>
              <a:rPr lang="en-US" sz="2400" baseline="30000" dirty="0" smtClean="0"/>
              <a:t>/n</a:t>
            </a:r>
          </a:p>
          <a:p>
            <a:pPr algn="ctr"/>
            <a:r>
              <a:rPr lang="en-US" sz="2400" dirty="0" smtClean="0"/>
              <a:t>n</a:t>
            </a:r>
            <a:endParaRPr lang="en-US" sz="2400" dirty="0"/>
          </a:p>
        </p:txBody>
      </p:sp>
      <p:cxnSp>
        <p:nvCxnSpPr>
          <p:cNvPr id="9" name="Straight Connector 8"/>
          <p:cNvCxnSpPr>
            <a:stCxn id="6" idx="3"/>
            <a:endCxn id="6" idx="1"/>
          </p:cNvCxnSpPr>
          <p:nvPr/>
        </p:nvCxnSpPr>
        <p:spPr>
          <a:xfrm flipH="1">
            <a:off x="2590800" y="1863299"/>
            <a:ext cx="16002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1"/>
            <a:endCxn id="7" idx="3"/>
          </p:cNvCxnSpPr>
          <p:nvPr/>
        </p:nvCxnSpPr>
        <p:spPr>
          <a:xfrm rot="10800000" flipH="1">
            <a:off x="5105400" y="1863299"/>
            <a:ext cx="8382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xmlns:p14="http://schemas.microsoft.com/office/powerpoint/2010/main" advTm="615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all together… 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chemeClr val="bg2"/>
                </a:solidFill>
              </a:rPr>
              <a:t>Theorem</a:t>
            </a:r>
            <a:r>
              <a:rPr lang="en-US" dirty="0"/>
              <a:t>. In the model where women have arbitrary complete preference lists and men have random lists of size </a:t>
            </a:r>
            <a:r>
              <a:rPr lang="en-US" i="1" dirty="0">
                <a:solidFill>
                  <a:schemeClr val="bg2"/>
                </a:solidFill>
              </a:rPr>
              <a:t>k</a:t>
            </a:r>
            <a:r>
              <a:rPr lang="en-US" dirty="0"/>
              <a:t>, the probability that a fixed woman has more than one stable husband is at most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57550" y="4572000"/>
            <a:ext cx="2628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e</a:t>
            </a:r>
            <a:r>
              <a:rPr lang="en-US" sz="4400" baseline="30000" dirty="0" smtClean="0"/>
              <a:t>k+1</a:t>
            </a:r>
            <a:r>
              <a:rPr lang="en-US" sz="4400" dirty="0" smtClean="0"/>
              <a:t> + k</a:t>
            </a:r>
            <a:r>
              <a:rPr lang="en-US" sz="4400" baseline="30000" dirty="0" smtClean="0"/>
              <a:t>2</a:t>
            </a:r>
          </a:p>
          <a:p>
            <a:pPr algn="ctr"/>
            <a:r>
              <a:rPr lang="en-US" sz="4400" dirty="0" smtClean="0"/>
              <a:t>n</a:t>
            </a:r>
            <a:endParaRPr lang="en-US" sz="4400" dirty="0"/>
          </a:p>
        </p:txBody>
      </p: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 rot="10800000" flipH="1">
            <a:off x="3257550" y="5295275"/>
            <a:ext cx="26289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advTm="15875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Directions 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chemeClr val="bg2"/>
                </a:solidFill>
              </a:rPr>
              <a:t>Preference </a:t>
            </a:r>
            <a:r>
              <a:rPr lang="en-US" sz="2800" dirty="0" smtClean="0">
                <a:solidFill>
                  <a:schemeClr val="bg2"/>
                </a:solidFill>
              </a:rPr>
              <a:t>Elicitation</a:t>
            </a:r>
            <a:r>
              <a:rPr lang="en-US" sz="2800" dirty="0" smtClean="0"/>
              <a:t>. </a:t>
            </a:r>
            <a:r>
              <a:rPr lang="en-US" sz="2800" dirty="0"/>
              <a:t>How do students choose hospitals to interview at? Can we increase the efficiency of the market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Settings with correlation</a:t>
            </a:r>
            <a:r>
              <a:rPr lang="en-US" sz="2800" dirty="0" smtClean="0"/>
              <a:t>. What if students have geographic preferences?</a:t>
            </a:r>
            <a:endParaRPr lang="en-US" sz="2800" dirty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chemeClr val="bg2"/>
                </a:solidFill>
              </a:rPr>
              <a:t>Stable </a:t>
            </a:r>
            <a:r>
              <a:rPr lang="en-US" sz="2800" dirty="0">
                <a:solidFill>
                  <a:schemeClr val="bg2"/>
                </a:solidFill>
              </a:rPr>
              <a:t>matching with </a:t>
            </a:r>
            <a:r>
              <a:rPr lang="en-US" sz="2800" dirty="0" smtClean="0">
                <a:solidFill>
                  <a:schemeClr val="bg2"/>
                </a:solidFill>
              </a:rPr>
              <a:t>couples</a:t>
            </a:r>
            <a:r>
              <a:rPr lang="en-US" sz="2800" dirty="0" smtClean="0"/>
              <a:t>. </a:t>
            </a:r>
            <a:r>
              <a:rPr lang="en-US" sz="2800" dirty="0"/>
              <a:t>Why has the NRMP algorithm found a matching every year?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advTm="15156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marriage stable?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4236184"/>
            <a:ext cx="4482317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“blocking pair”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5235714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 pair (m,w) is a blocking pair for a matching if m prefers w to his match  and w prefers m to her mat</a:t>
            </a:r>
            <a:r>
              <a:rPr lang="en-US" dirty="0"/>
              <a:t>c</a:t>
            </a:r>
            <a:r>
              <a:rPr lang="en-US" sz="2000" dirty="0" smtClean="0"/>
              <a:t>h.</a:t>
            </a:r>
          </a:p>
        </p:txBody>
      </p:sp>
      <p:sp>
        <p:nvSpPr>
          <p:cNvPr id="8" name="Rectangle 7"/>
          <p:cNvSpPr/>
          <p:nvPr/>
        </p:nvSpPr>
        <p:spPr>
          <a:xfrm>
            <a:off x="2950498" y="4236184"/>
            <a:ext cx="3069302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“stability”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5235714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 matching is stable if there is no blocking pair.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courtship ritual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0574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124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4191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5257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33400" y="1992868"/>
            <a:ext cx="58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Jake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0" y="3059668"/>
            <a:ext cx="87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Elwood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" y="4126468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3400" y="5257800"/>
            <a:ext cx="52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33400" y="23738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33400" y="34406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Claire &gt; Jill &gt; Twiggy &gt; Holly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334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Twiggy &gt; Jill &gt; Holly &gt; Claire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33400" y="55742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&gt; Claire &gt; Twiggy &gt; Jill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38987" y="1981200"/>
            <a:ext cx="82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Twiggy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538987" y="3048000"/>
            <a:ext cx="71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Claire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538987" y="4114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Jill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538987" y="5246132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Holly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943600" y="2362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Elwood &gt; Curtis &gt; Ray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943600" y="3429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Jake &gt; Curtis &gt; Elwood &gt; Ray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943600" y="4495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Curtis &gt; Elwood &gt; Jake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943600" y="5562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Ray &gt; Jake &gt; Elwood &gt; Curtis</a:t>
            </a:r>
            <a:endParaRPr lang="en-US" dirty="0"/>
          </a:p>
        </p:txBody>
      </p:sp>
      <p:cxnSp>
        <p:nvCxnSpPr>
          <p:cNvPr id="58" name="Straight Connector 57"/>
          <p:cNvCxnSpPr>
            <a:stCxn id="4" idx="6"/>
            <a:endCxn id="11" idx="2"/>
          </p:cNvCxnSpPr>
          <p:nvPr/>
        </p:nvCxnSpPr>
        <p:spPr>
          <a:xfrm>
            <a:off x="2895600" y="2209800"/>
            <a:ext cx="3048000" cy="3200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239000" y="5760720"/>
            <a:ext cx="1371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6"/>
            <a:endCxn id="9" idx="2"/>
          </p:cNvCxnSpPr>
          <p:nvPr/>
        </p:nvCxnSpPr>
        <p:spPr>
          <a:xfrm>
            <a:off x="2895600" y="3276600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305800" y="3630168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8" idx="2"/>
          </p:cNvCxnSpPr>
          <p:nvPr/>
        </p:nvCxnSpPr>
        <p:spPr>
          <a:xfrm flipV="1">
            <a:off x="2895600" y="2209800"/>
            <a:ext cx="3048000" cy="21320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8275320" y="2560320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895600" y="5408612"/>
            <a:ext cx="304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629400" y="5760720"/>
            <a:ext cx="18288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94360" y="2560320"/>
            <a:ext cx="484632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4" idx="6"/>
            <a:endCxn id="9" idx="2"/>
          </p:cNvCxnSpPr>
          <p:nvPr/>
        </p:nvCxnSpPr>
        <p:spPr>
          <a:xfrm>
            <a:off x="2895600" y="22098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629400" y="3630168"/>
            <a:ext cx="18288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09600" y="3630168"/>
            <a:ext cx="5486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5" idx="6"/>
            <a:endCxn id="10" idx="2"/>
          </p:cNvCxnSpPr>
          <p:nvPr/>
        </p:nvCxnSpPr>
        <p:spPr>
          <a:xfrm>
            <a:off x="2895600" y="3276600"/>
            <a:ext cx="3048000" cy="106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244840" y="4690872"/>
            <a:ext cx="365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70560" y="4722812"/>
            <a:ext cx="5486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09600" y="5789612"/>
            <a:ext cx="484632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9600" y="2560320"/>
            <a:ext cx="118872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12648" y="3630168"/>
            <a:ext cx="100584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math say about romance?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1.</a:t>
            </a:r>
            <a:r>
              <a:rPr lang="en-US" dirty="0" smtClean="0"/>
              <a:t> Do stable matchings always exist?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2.</a:t>
            </a:r>
            <a:r>
              <a:rPr lang="en-US" dirty="0" smtClean="0"/>
              <a:t> Are they easy to find?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3.</a:t>
            </a:r>
            <a:r>
              <a:rPr lang="en-US" dirty="0" smtClean="0"/>
              <a:t> Does the courtship ritual work?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4.</a:t>
            </a:r>
            <a:r>
              <a:rPr lang="en-US" dirty="0" smtClean="0"/>
              <a:t> Are stable matchings unique?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Question 5.</a:t>
            </a:r>
            <a:r>
              <a:rPr lang="en-US" dirty="0" smtClean="0"/>
              <a:t> If not, who benefits?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Cupid prove?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Theorem.</a:t>
            </a:r>
            <a:r>
              <a:rPr lang="en-US" dirty="0" smtClean="0"/>
              <a:t> Courtship algorithm terminates.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Theorem.</a:t>
            </a:r>
            <a:r>
              <a:rPr lang="en-US" dirty="0" smtClean="0"/>
              <a:t> Resulting marriage is stable.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Corollary.</a:t>
            </a:r>
            <a:r>
              <a:rPr lang="en-US" dirty="0" smtClean="0"/>
              <a:t> Stable marriages always exist and are easy to find.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We’ll </a:t>
            </a:r>
            <a:r>
              <a:rPr lang="en-US" dirty="0" smtClean="0"/>
              <a:t>prove </a:t>
            </a:r>
            <a:r>
              <a:rPr lang="en-US" dirty="0" smtClean="0"/>
              <a:t>this using </a:t>
            </a:r>
            <a:r>
              <a:rPr lang="en-US" dirty="0" smtClean="0"/>
              <a:t>potential functions.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proof of termination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2440155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Theorem.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2860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courtship ritual terminates.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14400" y="3058180"/>
            <a:ext cx="1582163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Proof.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820180"/>
            <a:ext cx="7086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a potential function: the number of names on boys’ lists.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Note this is strictly decreasing and always non-negative.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5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6.8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47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2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7.7"/>
</p:tagLst>
</file>

<file path=ppt/theme/theme1.xml><?xml version="1.0" encoding="utf-8"?>
<a:theme xmlns:a="http://schemas.openxmlformats.org/drawingml/2006/main" name="Office Theme">
  <a:themeElements>
    <a:clrScheme name="SocialNetworks101">
      <a:dk1>
        <a:srgbClr val="FFFFFF"/>
      </a:dk1>
      <a:lt1>
        <a:srgbClr val="000000"/>
      </a:lt1>
      <a:dk2>
        <a:srgbClr val="FFC000"/>
      </a:dk2>
      <a:lt2>
        <a:srgbClr val="FF0000"/>
      </a:lt2>
      <a:accent1>
        <a:srgbClr val="FFFFFF"/>
      </a:accent1>
      <a:accent2>
        <a:srgbClr val="00CC00"/>
      </a:accent2>
      <a:accent3>
        <a:srgbClr val="FFFF00"/>
      </a:accent3>
      <a:accent4>
        <a:srgbClr val="FF6600"/>
      </a:accent4>
      <a:accent5>
        <a:srgbClr val="990099"/>
      </a:accent5>
      <a:accent6>
        <a:srgbClr val="00B0F0"/>
      </a:accent6>
      <a:hlink>
        <a:srgbClr val="DDDDDD"/>
      </a:hlink>
      <a:folHlink>
        <a:srgbClr val="7777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19218</TotalTime>
  <Words>2341</Words>
  <Application>Microsoft Macintosh PowerPoint</Application>
  <PresentationFormat>On-screen Show (4:3)</PresentationFormat>
  <Paragraphs>370</Paragraphs>
  <Slides>43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Marriage, Honesty, &amp; Stability</vt:lpstr>
      <vt:lpstr>Math  &amp; Romance</vt:lpstr>
      <vt:lpstr>Love, marriage, &amp; bipartite graphs</vt:lpstr>
      <vt:lpstr>When is marriage stable?</vt:lpstr>
      <vt:lpstr>When is marriage stable?</vt:lpstr>
      <vt:lpstr>The courtship ritual</vt:lpstr>
      <vt:lpstr>What’s math say about romance?</vt:lpstr>
      <vt:lpstr>What would Cupid prove?</vt:lpstr>
      <vt:lpstr>Step 1: proof of termination</vt:lpstr>
      <vt:lpstr>Step 2a: defining invariant</vt:lpstr>
      <vt:lpstr>Step 2b: proof of stability</vt:lpstr>
      <vt:lpstr>What can math say on romance?</vt:lpstr>
      <vt:lpstr>Recall …</vt:lpstr>
      <vt:lpstr>In an alternate universe</vt:lpstr>
      <vt:lpstr>Conclusion: not unique</vt:lpstr>
      <vt:lpstr>Stable spouses</vt:lpstr>
      <vt:lpstr>Boys are happier than girls</vt:lpstr>
      <vt:lpstr>PowerPoint Presentation</vt:lpstr>
      <vt:lpstr>PowerPoint Presentation</vt:lpstr>
      <vt:lpstr>But of course … symmetry</vt:lpstr>
      <vt:lpstr>Applications of Stable Matching</vt:lpstr>
      <vt:lpstr>Classical Results </vt:lpstr>
      <vt:lpstr>NRMP</vt:lpstr>
      <vt:lpstr>Incentive Compatibility </vt:lpstr>
      <vt:lpstr>Recall …</vt:lpstr>
      <vt:lpstr>A small white lie</vt:lpstr>
      <vt:lpstr>Incentive Compatibility </vt:lpstr>
      <vt:lpstr>Incentive Compatibility </vt:lpstr>
      <vt:lpstr>Data from NRMP show that the chance that a participant can benefit from lying is slim.</vt:lpstr>
      <vt:lpstr>Explanations </vt:lpstr>
      <vt:lpstr>A Probabilistic Model  </vt:lpstr>
      <vt:lpstr>Our Results </vt:lpstr>
      <vt:lpstr>Economic Implications </vt:lpstr>
      <vt:lpstr>Structure of proof </vt:lpstr>
      <vt:lpstr>Step 1. Finding stable husbands of g </vt:lpstr>
      <vt:lpstr>PowerPoint Presentation</vt:lpstr>
      <vt:lpstr>Step 2. Bounding the probability</vt:lpstr>
      <vt:lpstr>Step 2, cont’d. </vt:lpstr>
      <vt:lpstr>Step 3. Number of singles </vt:lpstr>
      <vt:lpstr>Step 3, cont’d.</vt:lpstr>
      <vt:lpstr>The occupancy problem  </vt:lpstr>
      <vt:lpstr>Putting it all together… </vt:lpstr>
      <vt:lpstr>Future Directions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Nicole Immorlica</cp:lastModifiedBy>
  <cp:revision>794</cp:revision>
  <dcterms:created xsi:type="dcterms:W3CDTF">2006-08-16T00:00:00Z</dcterms:created>
  <dcterms:modified xsi:type="dcterms:W3CDTF">2011-10-13T06:05:35Z</dcterms:modified>
</cp:coreProperties>
</file>